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37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smtClean="0"/>
              <a:t>Klik om de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202B824-47E9-4C10-BE13-9B21830F669B}" type="datetimeFigureOut">
              <a:rPr lang="nl-NL" smtClean="0"/>
              <a:t>6-6-2018</a:t>
            </a:fld>
            <a:endParaRPr lang="nl-N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l-N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820F7C0-CF59-40B6-AAD1-CA51BA77ABC6}" type="slidenum">
              <a:rPr lang="nl-NL" smtClean="0"/>
              <a:t>‹nr.›</a:t>
            </a:fld>
            <a:endParaRPr lang="nl-N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88814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F202B824-47E9-4C10-BE13-9B21830F669B}" type="datetimeFigureOut">
              <a:rPr lang="nl-NL" smtClean="0"/>
              <a:t>6-6-2018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820F7C0-CF59-40B6-AAD1-CA51BA77ABC6}" type="slidenum">
              <a:rPr lang="nl-NL" smtClean="0"/>
              <a:t>‹nr.›</a:t>
            </a:fld>
            <a:endParaRPr lang="nl-NL"/>
          </a:p>
        </p:txBody>
      </p:sp>
    </p:spTree>
    <p:extLst>
      <p:ext uri="{BB962C8B-B14F-4D97-AF65-F5344CB8AC3E}">
        <p14:creationId xmlns:p14="http://schemas.microsoft.com/office/powerpoint/2010/main" val="57302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F202B824-47E9-4C10-BE13-9B21830F669B}" type="datetimeFigureOut">
              <a:rPr lang="nl-NL" smtClean="0"/>
              <a:t>6-6-2018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820F7C0-CF59-40B6-AAD1-CA51BA77ABC6}" type="slidenum">
              <a:rPr lang="nl-NL" smtClean="0"/>
              <a:t>‹nr.›</a:t>
            </a:fld>
            <a:endParaRPr lang="nl-NL"/>
          </a:p>
        </p:txBody>
      </p:sp>
    </p:spTree>
    <p:extLst>
      <p:ext uri="{BB962C8B-B14F-4D97-AF65-F5344CB8AC3E}">
        <p14:creationId xmlns:p14="http://schemas.microsoft.com/office/powerpoint/2010/main" val="2276545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F202B824-47E9-4C10-BE13-9B21830F669B}" type="datetimeFigureOut">
              <a:rPr lang="nl-NL" smtClean="0"/>
              <a:t>6-6-2018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820F7C0-CF59-40B6-AAD1-CA51BA77ABC6}" type="slidenum">
              <a:rPr lang="nl-NL" smtClean="0"/>
              <a:t>‹nr.›</a:t>
            </a:fld>
            <a:endParaRPr lang="nl-NL"/>
          </a:p>
        </p:txBody>
      </p:sp>
    </p:spTree>
    <p:extLst>
      <p:ext uri="{BB962C8B-B14F-4D97-AF65-F5344CB8AC3E}">
        <p14:creationId xmlns:p14="http://schemas.microsoft.com/office/powerpoint/2010/main" val="1576692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202B824-47E9-4C10-BE13-9B21830F669B}" type="datetimeFigureOut">
              <a:rPr lang="nl-NL" smtClean="0"/>
              <a:t>6-6-2018</a:t>
            </a:fld>
            <a:endParaRPr lang="nl-N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820F7C0-CF59-40B6-AAD1-CA51BA77ABC6}" type="slidenum">
              <a:rPr lang="nl-NL" smtClean="0"/>
              <a:t>‹nr.›</a:t>
            </a:fld>
            <a:endParaRPr lang="nl-N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150173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F202B824-47E9-4C10-BE13-9B21830F669B}" type="datetimeFigureOut">
              <a:rPr lang="nl-NL" smtClean="0"/>
              <a:t>6-6-2018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820F7C0-CF59-40B6-AAD1-CA51BA77ABC6}" type="slidenum">
              <a:rPr lang="nl-NL" smtClean="0"/>
              <a:t>‹nr.›</a:t>
            </a:fld>
            <a:endParaRPr lang="nl-NL"/>
          </a:p>
        </p:txBody>
      </p:sp>
    </p:spTree>
    <p:extLst>
      <p:ext uri="{BB962C8B-B14F-4D97-AF65-F5344CB8AC3E}">
        <p14:creationId xmlns:p14="http://schemas.microsoft.com/office/powerpoint/2010/main" val="1129082267"/>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257300"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F202B824-47E9-4C10-BE13-9B21830F669B}" type="datetimeFigureOut">
              <a:rPr lang="nl-NL" smtClean="0"/>
              <a:t>6-6-2018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820F7C0-CF59-40B6-AAD1-CA51BA77ABC6}" type="slidenum">
              <a:rPr lang="nl-NL" smtClean="0"/>
              <a:t>‹nr.›</a:t>
            </a:fld>
            <a:endParaRPr lang="nl-NL"/>
          </a:p>
        </p:txBody>
      </p:sp>
    </p:spTree>
    <p:extLst>
      <p:ext uri="{BB962C8B-B14F-4D97-AF65-F5344CB8AC3E}">
        <p14:creationId xmlns:p14="http://schemas.microsoft.com/office/powerpoint/2010/main" val="2151841688"/>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F202B824-47E9-4C10-BE13-9B21830F669B}" type="datetimeFigureOut">
              <a:rPr lang="nl-NL" smtClean="0"/>
              <a:t>6-6-2018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820F7C0-CF59-40B6-AAD1-CA51BA77ABC6}" type="slidenum">
              <a:rPr lang="nl-NL" smtClean="0"/>
              <a:t>‹nr.›</a:t>
            </a:fld>
            <a:endParaRPr lang="nl-NL"/>
          </a:p>
        </p:txBody>
      </p:sp>
    </p:spTree>
    <p:extLst>
      <p:ext uri="{BB962C8B-B14F-4D97-AF65-F5344CB8AC3E}">
        <p14:creationId xmlns:p14="http://schemas.microsoft.com/office/powerpoint/2010/main" val="4237427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2B824-47E9-4C10-BE13-9B21830F669B}" type="datetimeFigureOut">
              <a:rPr lang="nl-NL" smtClean="0"/>
              <a:t>6-6-2018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820F7C0-CF59-40B6-AAD1-CA51BA77ABC6}" type="slidenum">
              <a:rPr lang="nl-NL" smtClean="0"/>
              <a:t>‹nr.›</a:t>
            </a:fld>
            <a:endParaRPr lang="nl-NL"/>
          </a:p>
        </p:txBody>
      </p:sp>
    </p:spTree>
    <p:extLst>
      <p:ext uri="{BB962C8B-B14F-4D97-AF65-F5344CB8AC3E}">
        <p14:creationId xmlns:p14="http://schemas.microsoft.com/office/powerpoint/2010/main" val="3293320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smtClean="0"/>
              <a:t>Klik om de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051" y="6375679"/>
            <a:ext cx="1233355" cy="348462"/>
          </a:xfrm>
        </p:spPr>
        <p:txBody>
          <a:bodyPr/>
          <a:lstStyle/>
          <a:p>
            <a:fld id="{F202B824-47E9-4C10-BE13-9B21830F669B}" type="datetimeFigureOut">
              <a:rPr lang="nl-NL" smtClean="0"/>
              <a:t>6-6-2018</a:t>
            </a:fld>
            <a:endParaRPr lang="nl-NL"/>
          </a:p>
        </p:txBody>
      </p:sp>
      <p:sp>
        <p:nvSpPr>
          <p:cNvPr id="6" name="Footer Placeholder 5"/>
          <p:cNvSpPr>
            <a:spLocks noGrp="1"/>
          </p:cNvSpPr>
          <p:nvPr>
            <p:ph type="ftr" sz="quarter" idx="11"/>
          </p:nvPr>
        </p:nvSpPr>
        <p:spPr>
          <a:xfrm>
            <a:off x="2103620" y="6375679"/>
            <a:ext cx="3482179" cy="345796"/>
          </a:xfrm>
        </p:spPr>
        <p:txBody>
          <a:bodyPr/>
          <a:lstStyle/>
          <a:p>
            <a:endParaRPr lang="nl-NL"/>
          </a:p>
        </p:txBody>
      </p:sp>
      <p:sp>
        <p:nvSpPr>
          <p:cNvPr id="7" name="Slide Number Placeholder 6"/>
          <p:cNvSpPr>
            <a:spLocks noGrp="1"/>
          </p:cNvSpPr>
          <p:nvPr>
            <p:ph type="sldNum" sz="quarter" idx="12"/>
          </p:nvPr>
        </p:nvSpPr>
        <p:spPr>
          <a:xfrm>
            <a:off x="5691014" y="6375679"/>
            <a:ext cx="1232456" cy="345796"/>
          </a:xfrm>
        </p:spPr>
        <p:txBody>
          <a:bodyPr/>
          <a:lstStyle/>
          <a:p>
            <a:fld id="{7820F7C0-CF59-40B6-AAD1-CA51BA77ABC6}" type="slidenum">
              <a:rPr lang="nl-NL" smtClean="0"/>
              <a:t>‹nr.›</a:t>
            </a:fld>
            <a:endParaRPr lang="nl-N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8134150"/>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smtClean="0"/>
              <a:t>Klik om de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950" y="6375679"/>
            <a:ext cx="1232456" cy="348462"/>
          </a:xfrm>
        </p:spPr>
        <p:txBody>
          <a:bodyPr/>
          <a:lstStyle/>
          <a:p>
            <a:fld id="{F202B824-47E9-4C10-BE13-9B21830F669B}" type="datetimeFigureOut">
              <a:rPr lang="nl-NL" smtClean="0"/>
              <a:t>6-6-2018</a:t>
            </a:fld>
            <a:endParaRPr lang="nl-NL"/>
          </a:p>
        </p:txBody>
      </p:sp>
      <p:sp>
        <p:nvSpPr>
          <p:cNvPr id="6" name="Footer Placeholder 5"/>
          <p:cNvSpPr>
            <a:spLocks noGrp="1"/>
          </p:cNvSpPr>
          <p:nvPr>
            <p:ph type="ftr" sz="quarter" idx="11"/>
          </p:nvPr>
        </p:nvSpPr>
        <p:spPr>
          <a:xfrm>
            <a:off x="2103621" y="6375679"/>
            <a:ext cx="3482178" cy="345796"/>
          </a:xfrm>
        </p:spPr>
        <p:txBody>
          <a:bodyPr/>
          <a:lstStyle/>
          <a:p>
            <a:endParaRPr lang="nl-NL"/>
          </a:p>
        </p:txBody>
      </p:sp>
      <p:sp>
        <p:nvSpPr>
          <p:cNvPr id="7" name="Slide Number Placeholder 6"/>
          <p:cNvSpPr>
            <a:spLocks noGrp="1"/>
          </p:cNvSpPr>
          <p:nvPr>
            <p:ph type="sldNum" sz="quarter" idx="12"/>
          </p:nvPr>
        </p:nvSpPr>
        <p:spPr>
          <a:xfrm>
            <a:off x="5687568" y="6375679"/>
            <a:ext cx="1234440" cy="345796"/>
          </a:xfrm>
        </p:spPr>
        <p:txBody>
          <a:bodyPr/>
          <a:lstStyle/>
          <a:p>
            <a:fld id="{7820F7C0-CF59-40B6-AAD1-CA51BA77ABC6}" type="slidenum">
              <a:rPr lang="nl-NL" smtClean="0"/>
              <a:t>‹nr.›</a:t>
            </a:fld>
            <a:endParaRPr lang="nl-NL"/>
          </a:p>
        </p:txBody>
      </p:sp>
    </p:spTree>
    <p:extLst>
      <p:ext uri="{BB962C8B-B14F-4D97-AF65-F5344CB8AC3E}">
        <p14:creationId xmlns:p14="http://schemas.microsoft.com/office/powerpoint/2010/main" val="2744728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202B824-47E9-4C10-BE13-9B21830F669B}" type="datetimeFigureOut">
              <a:rPr lang="nl-NL" smtClean="0"/>
              <a:t>6-6-2018</a:t>
            </a:fld>
            <a:endParaRPr lang="nl-N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l-N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820F7C0-CF59-40B6-AAD1-CA51BA77ABC6}" type="slidenum">
              <a:rPr lang="nl-NL" smtClean="0"/>
              <a:t>‹nr.›</a:t>
            </a:fld>
            <a:endParaRPr lang="nl-N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83219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Arbo en ziekteverzuim</a:t>
            </a:r>
            <a:endParaRPr lang="nl-NL" dirty="0"/>
          </a:p>
        </p:txBody>
      </p:sp>
      <p:sp>
        <p:nvSpPr>
          <p:cNvPr id="3" name="Ondertitel 2"/>
          <p:cNvSpPr>
            <a:spLocks noGrp="1"/>
          </p:cNvSpPr>
          <p:nvPr>
            <p:ph type="subTitle" idx="1"/>
          </p:nvPr>
        </p:nvSpPr>
        <p:spPr/>
        <p:txBody>
          <a:bodyPr/>
          <a:lstStyle/>
          <a:p>
            <a:r>
              <a:rPr lang="nl-NL" dirty="0" smtClean="0"/>
              <a:t>Psychosociale arbeidsomstandigheden</a:t>
            </a:r>
            <a:endParaRPr lang="nl-NL" dirty="0"/>
          </a:p>
        </p:txBody>
      </p:sp>
    </p:spTree>
    <p:extLst>
      <p:ext uri="{BB962C8B-B14F-4D97-AF65-F5344CB8AC3E}">
        <p14:creationId xmlns:p14="http://schemas.microsoft.com/office/powerpoint/2010/main" val="1561754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Agressie voorkomen</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b="1" dirty="0"/>
              <a:t>Interne agressie</a:t>
            </a:r>
          </a:p>
          <a:p>
            <a:pPr marL="0" indent="0">
              <a:buNone/>
            </a:pPr>
            <a:r>
              <a:rPr lang="nl-NL" dirty="0"/>
              <a:t>Werkgevers kunnen de volgende maatregelen treffen om interne agressie op het werk zo veel mogelijk tegen te gaan</a:t>
            </a:r>
            <a:r>
              <a:rPr lang="nl-NL" dirty="0" smtClean="0"/>
              <a:t>:</a:t>
            </a:r>
            <a:r>
              <a:rPr lang="nl-NL" dirty="0"/>
              <a:t> </a:t>
            </a:r>
          </a:p>
          <a:p>
            <a:r>
              <a:rPr lang="nl-NL" dirty="0"/>
              <a:t>Laat werknemers duidelijk weten dat agressie niet geaccepteerd wordt. Stel een beleid op (in samenwerking met de ondernemingsraad) waarin ook duidelijk sancties (schorsing, officiële waarschuwing) staan op overtreding.</a:t>
            </a:r>
          </a:p>
          <a:p>
            <a:r>
              <a:rPr lang="nl-NL" dirty="0"/>
              <a:t>Bespreek het beleid in werkoverleggen en functioneringsgesprekken. Leidinggevenden die het onderwerp regelmatig bespreekbaar maken, geven aan dat ze het erg belangrijk vinden. Bovendien blijkt dat afdelingen waar het beleid besproken wordt minder last hebben van ongewenst gedrag. </a:t>
            </a:r>
          </a:p>
          <a:p>
            <a:r>
              <a:rPr lang="nl-NL" dirty="0"/>
              <a:t>Grijp in bij concrete situaties. Houd het niet alleen bij een papieren protocol, maar handel er ook naar. Wie niets doet, legitimeert indirect het gedrag. </a:t>
            </a:r>
          </a:p>
          <a:p>
            <a:r>
              <a:rPr lang="nl-NL" dirty="0"/>
              <a:t>Geef werknemers het gevoel dat ze met hun leidinggevende kunnen praten als ze ergens mee zitten. </a:t>
            </a:r>
          </a:p>
          <a:p>
            <a:r>
              <a:rPr lang="nl-NL" dirty="0"/>
              <a:t>Stel een vertrouwenspersoon aan en informeer de medewerkers over deze vertrouwenspersoon. </a:t>
            </a:r>
          </a:p>
          <a:p>
            <a:r>
              <a:rPr lang="nl-NL" dirty="0"/>
              <a:t>Stel een klachtencommissie in. Daar kunnen werknemers terecht met hun klachten over agressie. Via een klachtencommissie kan ongewenst gedrag in een vroeg stadium gesignaleerd worden. </a:t>
            </a:r>
          </a:p>
          <a:p>
            <a:r>
              <a:rPr lang="nl-NL" dirty="0"/>
              <a:t>Noteer de klachten over agressie en intimidatie binnen het bedrijf in een rapport. Dit rapport kan gebruikt worden bij het vormgeven van het bedrijfsbeleid. </a:t>
            </a:r>
          </a:p>
          <a:p>
            <a:r>
              <a:rPr lang="nl-NL" dirty="0"/>
              <a:t>Goed voorbeeld doet volgen. Als een leidinggevende zich professioneel gedraagt tegenover zijn ondergeschikten, dan zullen de medewerkers zich ook sneller netjes en fatsoenlijk gedragen. </a:t>
            </a:r>
          </a:p>
          <a:p>
            <a:pPr marL="0" indent="0">
              <a:buNone/>
            </a:pPr>
            <a:r>
              <a:rPr lang="nl-NL" dirty="0"/>
              <a:t>Een goed beleid tegen agressie voorkomt ziekteverzuim, zorgt voor een hogere tevredenheid onder werknemers en uiteindelijk voor een beter werkgeversimago.</a:t>
            </a:r>
          </a:p>
          <a:p>
            <a:endParaRPr lang="nl-NL" dirty="0"/>
          </a:p>
        </p:txBody>
      </p:sp>
    </p:spTree>
    <p:extLst>
      <p:ext uri="{BB962C8B-B14F-4D97-AF65-F5344CB8AC3E}">
        <p14:creationId xmlns:p14="http://schemas.microsoft.com/office/powerpoint/2010/main" val="3451995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Agressie voorkomen</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Externe agressie voorkomen</a:t>
            </a:r>
          </a:p>
          <a:p>
            <a:pPr marL="0" indent="0">
              <a:buNone/>
            </a:pPr>
            <a:r>
              <a:rPr lang="nl-NL" dirty="0"/>
              <a:t>Bedrijven die te maken kunnen krijgen met externe agressie door boze klanten of gewelddadige overvallers moeten bij het nemen van preventieve maatregelen met de volgende vijf factoren rekening houden:</a:t>
            </a:r>
          </a:p>
          <a:p>
            <a:r>
              <a:rPr lang="nl-NL" b="1" dirty="0"/>
              <a:t>De omgeving</a:t>
            </a:r>
            <a:r>
              <a:rPr lang="nl-NL" dirty="0"/>
              <a:t> – De locatie van de organisatie kan risico’s met zich meebrengen. Een winkel in een onveilig deel van de stad kan consequenties hebben voor de veiligheid van medewerkers.</a:t>
            </a:r>
          </a:p>
          <a:p>
            <a:r>
              <a:rPr lang="nl-NL" b="1" dirty="0"/>
              <a:t>De organisatie</a:t>
            </a:r>
            <a:r>
              <a:rPr lang="nl-NL" dirty="0"/>
              <a:t> – De kwaliteit van producten en dienstverlening is van invloed op het gedrag van klanten. Natuurlijk bestaat er geen enkel excuus voor agressie tegen medewerkers, maar frustratie kan wel voor een groot deel voorkomen worden bij een goede service. </a:t>
            </a:r>
          </a:p>
          <a:p>
            <a:r>
              <a:rPr lang="nl-NL" b="1" dirty="0"/>
              <a:t>De inrichting</a:t>
            </a:r>
            <a:r>
              <a:rPr lang="nl-NL" dirty="0"/>
              <a:t> – Balies of personeelsruimten die niet goed afgesloten kunnen worden, vergroten de risico’s voor het personeel. </a:t>
            </a:r>
          </a:p>
          <a:p>
            <a:r>
              <a:rPr lang="nl-NL" b="1" dirty="0"/>
              <a:t>De medewerker</a:t>
            </a:r>
            <a:r>
              <a:rPr lang="nl-NL" dirty="0"/>
              <a:t> -  Medewerkers moeten goed toegerust zijn op hun taak. Ze moeten klantvriendelijk zijn en om kunnen gaan met ongewenst gedrag. Goede cursussen (bijvoorbeeld in omgaan met agressie) zijn voor sommige functies noodzakelijk. </a:t>
            </a:r>
          </a:p>
          <a:p>
            <a:r>
              <a:rPr lang="nl-NL" b="1" dirty="0"/>
              <a:t>De klant</a:t>
            </a:r>
            <a:r>
              <a:rPr lang="nl-NL" dirty="0"/>
              <a:t> – Het is van belang om een goed beeld te hebben van de klantenpopulatie van de organisatie. Jongeren en met name jonge mannen gaan sneller over tot agressie. Andere risicovolle klanten zijn bijvoorbeeld psychiatrische patiënten, mensen in een noodsituatie of mensen onder invloed van drugs of alcohol. </a:t>
            </a:r>
          </a:p>
          <a:p>
            <a:endParaRPr lang="nl-NL" b="1" dirty="0"/>
          </a:p>
        </p:txBody>
      </p:sp>
    </p:spTree>
    <p:extLst>
      <p:ext uri="{BB962C8B-B14F-4D97-AF65-F5344CB8AC3E}">
        <p14:creationId xmlns:p14="http://schemas.microsoft.com/office/powerpoint/2010/main" val="41029993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Agressie voorkomen</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b="1" dirty="0"/>
              <a:t>Waar let de Inspectie SZW op?</a:t>
            </a:r>
          </a:p>
          <a:p>
            <a:pPr marL="0" indent="0">
              <a:buNone/>
            </a:pPr>
            <a:r>
              <a:rPr lang="nl-NL" dirty="0"/>
              <a:t>De Inspectie SZW heeft een flyer ontwikkeld voor werkgevers met maatregelen voor een aanpak van agressie en geweld. De flyer heet Agressie en geweld, waar let de Inspectie SZW op? . Het gaat hierbij om de volgende elf punten:</a:t>
            </a:r>
          </a:p>
          <a:p>
            <a:r>
              <a:rPr lang="nl-NL" dirty="0"/>
              <a:t>Zijn de risico’s op het gebied van agressie en geweld in kaart gebracht?</a:t>
            </a:r>
          </a:p>
          <a:p>
            <a:r>
              <a:rPr lang="nl-NL" dirty="0"/>
              <a:t>Is er een procedure om incidenten te melden, registreren en analyseren?</a:t>
            </a:r>
          </a:p>
          <a:p>
            <a:r>
              <a:rPr lang="nl-NL" dirty="0"/>
              <a:t>Krijgen de medewerkers voorlichting, instructie en training over agressie en geweld?</a:t>
            </a:r>
          </a:p>
          <a:p>
            <a:r>
              <a:rPr lang="nl-NL" dirty="0"/>
              <a:t>Heeft de organisatie een protocol voor agressie en geweld?</a:t>
            </a:r>
          </a:p>
          <a:p>
            <a:r>
              <a:rPr lang="nl-NL" dirty="0"/>
              <a:t>Zijn er huisregels opgesteld waaraan bezoekers en cliënten zich moeten houden?</a:t>
            </a:r>
          </a:p>
          <a:p>
            <a:r>
              <a:rPr lang="nl-NL" dirty="0"/>
              <a:t>Zijn er afdoende organisatorische en personele maatregelen getroffen?</a:t>
            </a:r>
          </a:p>
          <a:p>
            <a:r>
              <a:rPr lang="nl-NL" dirty="0"/>
              <a:t>Zijn er voldoende voorzieningen getroffen om agressie en geweld tegen te gaan?</a:t>
            </a:r>
          </a:p>
          <a:p>
            <a:r>
              <a:rPr lang="nl-NL" dirty="0"/>
              <a:t>Is er een goed werkend alarmsysteem met een adequate alarmprocedure?</a:t>
            </a:r>
          </a:p>
          <a:p>
            <a:r>
              <a:rPr lang="nl-NL" dirty="0"/>
              <a:t>Is er een regeling voor opvang, ondersteuning en nazorg na een incident?</a:t>
            </a:r>
          </a:p>
          <a:p>
            <a:r>
              <a:rPr lang="nl-NL" dirty="0"/>
              <a:t>Is er een regeling gericht op het aanpakken van de dader of daders?</a:t>
            </a:r>
          </a:p>
          <a:p>
            <a:r>
              <a:rPr lang="nl-NL" dirty="0"/>
              <a:t>Worden het beleid en de maatregelen tegen agressie en geweld periodiek geëvalueerd?</a:t>
            </a:r>
          </a:p>
          <a:p>
            <a:endParaRPr lang="nl-NL" dirty="0"/>
          </a:p>
        </p:txBody>
      </p:sp>
    </p:spTree>
    <p:extLst>
      <p:ext uri="{BB962C8B-B14F-4D97-AF65-F5344CB8AC3E}">
        <p14:creationId xmlns:p14="http://schemas.microsoft.com/office/powerpoint/2010/main" val="1696345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Beroepsgebonden</a:t>
            </a:r>
            <a:r>
              <a:rPr lang="nl-NL" dirty="0" smtClean="0"/>
              <a:t> depressie</a:t>
            </a:r>
            <a:endParaRPr lang="nl-NL" dirty="0"/>
          </a:p>
        </p:txBody>
      </p:sp>
      <p:sp>
        <p:nvSpPr>
          <p:cNvPr id="3" name="Tijdelijke aanduiding voor inhoud 2"/>
          <p:cNvSpPr>
            <a:spLocks noGrp="1"/>
          </p:cNvSpPr>
          <p:nvPr>
            <p:ph idx="1"/>
          </p:nvPr>
        </p:nvSpPr>
        <p:spPr/>
        <p:txBody>
          <a:bodyPr/>
          <a:lstStyle/>
          <a:p>
            <a:pPr marL="0" indent="0">
              <a:buNone/>
            </a:pPr>
            <a:r>
              <a:rPr lang="nl-NL" dirty="0"/>
              <a:t>Als een depressie overwegend door het werk wordt veroorzaakt, dan spreken we van een </a:t>
            </a:r>
            <a:r>
              <a:rPr lang="nl-NL" dirty="0" err="1"/>
              <a:t>beroepsgebonden</a:t>
            </a:r>
            <a:r>
              <a:rPr lang="nl-NL" dirty="0"/>
              <a:t> depressie. Oorzaken zijn bijvoorbeeld pesten, stress of een niet-passende functie</a:t>
            </a:r>
            <a:r>
              <a:rPr lang="nl-NL" dirty="0" smtClean="0"/>
              <a:t>.</a:t>
            </a:r>
          </a:p>
          <a:p>
            <a:pPr marL="0" indent="0">
              <a:buNone/>
            </a:pPr>
            <a:endParaRPr lang="nl-NL" dirty="0"/>
          </a:p>
          <a:p>
            <a:pPr marL="0" indent="0">
              <a:buNone/>
            </a:pPr>
            <a:r>
              <a:rPr lang="nl-NL" dirty="0"/>
              <a:t>Het belangrijkste kenmerk van een depressie is een verlaagde stemming. Mensen ervaren dat als somberheid of het onvermogen om plezier te beleven. Depressie en depressieve symptomen komen veel voor: 19% van alle Nederlanders krijgt op enig moment in zijn leven een depressie. Liggen de oorzaken overwegend in het werk, dan spreken we van een </a:t>
            </a:r>
            <a:r>
              <a:rPr lang="nl-NL" dirty="0" err="1"/>
              <a:t>beroepsgebonden</a:t>
            </a:r>
            <a:r>
              <a:rPr lang="nl-NL" dirty="0"/>
              <a:t> depressie.</a:t>
            </a:r>
          </a:p>
        </p:txBody>
      </p:sp>
    </p:spTree>
    <p:extLst>
      <p:ext uri="{BB962C8B-B14F-4D97-AF65-F5344CB8AC3E}">
        <p14:creationId xmlns:p14="http://schemas.microsoft.com/office/powerpoint/2010/main" val="448505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Beroepsgebonden</a:t>
            </a:r>
            <a:r>
              <a:rPr lang="nl-NL" dirty="0" smtClean="0"/>
              <a:t> depressie</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b="1" dirty="0" err="1"/>
              <a:t>Beroepsgebonden</a:t>
            </a:r>
            <a:r>
              <a:rPr lang="nl-NL" b="1" dirty="0"/>
              <a:t> risico’s</a:t>
            </a:r>
          </a:p>
          <a:p>
            <a:pPr marL="0" indent="0">
              <a:buNone/>
            </a:pPr>
            <a:r>
              <a:rPr lang="nl-NL" dirty="0" err="1"/>
              <a:t>Beroepsgebonden</a:t>
            </a:r>
            <a:r>
              <a:rPr lang="nl-NL" dirty="0"/>
              <a:t> risico’s zijn onder meer:</a:t>
            </a:r>
          </a:p>
          <a:p>
            <a:r>
              <a:rPr lang="nl-NL" dirty="0"/>
              <a:t>gebrek aan sociale ondersteuning (waaronder pesten);</a:t>
            </a:r>
          </a:p>
          <a:p>
            <a:r>
              <a:rPr lang="nl-NL" dirty="0"/>
              <a:t>een niet-passende functie;</a:t>
            </a:r>
          </a:p>
          <a:p>
            <a:r>
              <a:rPr lang="nl-NL" dirty="0"/>
              <a:t>te veel werk en een gebrek aan regelmogelijkheden (het werk niet zelf kunnen indelen);</a:t>
            </a:r>
          </a:p>
          <a:p>
            <a:r>
              <a:rPr lang="nl-NL" dirty="0"/>
              <a:t>hoge psychologische eisen die het werk stelt;</a:t>
            </a:r>
          </a:p>
          <a:p>
            <a:r>
              <a:rPr lang="nl-NL" dirty="0"/>
              <a:t>stressvolle gebeurtenissen in het werk; en</a:t>
            </a:r>
          </a:p>
          <a:p>
            <a:r>
              <a:rPr lang="nl-NL" dirty="0"/>
              <a:t>het als onrechtvaardig ervaren van bepaalde procedures in het werk.</a:t>
            </a:r>
          </a:p>
          <a:p>
            <a:r>
              <a:rPr lang="nl-NL" dirty="0"/>
              <a:t>De diagnose depressie wordt door een arts of bedrijfsarts gesteld.</a:t>
            </a:r>
          </a:p>
          <a:p>
            <a:endParaRPr lang="nl-NL" dirty="0"/>
          </a:p>
        </p:txBody>
      </p:sp>
    </p:spTree>
    <p:extLst>
      <p:ext uri="{BB962C8B-B14F-4D97-AF65-F5344CB8AC3E}">
        <p14:creationId xmlns:p14="http://schemas.microsoft.com/office/powerpoint/2010/main" val="2769054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discriminatie</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a:t>Discriminatie vindt helaas ook op het werk plaats. Van alle discriminatieklachten die binnenkomen bij het College voor de Rechten van de Mens, heeft meer dan de helft te maken met arbeid.</a:t>
            </a:r>
          </a:p>
          <a:p>
            <a:pPr marL="0" indent="0">
              <a:buNone/>
            </a:pPr>
            <a:endParaRPr lang="nl-NL" b="1" dirty="0" smtClean="0"/>
          </a:p>
          <a:p>
            <a:pPr marL="0" indent="0">
              <a:buNone/>
            </a:pPr>
            <a:r>
              <a:rPr lang="nl-NL" b="1" dirty="0" smtClean="0"/>
              <a:t>Vormen </a:t>
            </a:r>
            <a:r>
              <a:rPr lang="nl-NL" b="1" dirty="0"/>
              <a:t>van discriminatie</a:t>
            </a:r>
          </a:p>
          <a:p>
            <a:pPr marL="0" indent="0">
              <a:buNone/>
            </a:pPr>
            <a:r>
              <a:rPr lang="nl-NL" dirty="0"/>
              <a:t>Discriminatie op het werk kan op verschillende momenten plaatsvinden:</a:t>
            </a:r>
          </a:p>
          <a:p>
            <a:r>
              <a:rPr lang="nl-NL" dirty="0"/>
              <a:t>tijdens het solliciteren;</a:t>
            </a:r>
          </a:p>
          <a:p>
            <a:r>
              <a:rPr lang="nl-NL" dirty="0"/>
              <a:t>bij eventuele promoties;</a:t>
            </a:r>
          </a:p>
          <a:p>
            <a:r>
              <a:rPr lang="nl-NL" dirty="0"/>
              <a:t>bij ontslagrondes;</a:t>
            </a:r>
          </a:p>
          <a:p>
            <a:r>
              <a:rPr lang="nl-NL" dirty="0"/>
              <a:t>bij het vaststellen van beloning/salaris;</a:t>
            </a:r>
          </a:p>
          <a:p>
            <a:r>
              <a:rPr lang="nl-NL" dirty="0"/>
              <a:t>tijdens het werk zelf.</a:t>
            </a:r>
          </a:p>
          <a:p>
            <a:endParaRPr lang="nl-NL" dirty="0"/>
          </a:p>
        </p:txBody>
      </p:sp>
    </p:spTree>
    <p:extLst>
      <p:ext uri="{BB962C8B-B14F-4D97-AF65-F5344CB8AC3E}">
        <p14:creationId xmlns:p14="http://schemas.microsoft.com/office/powerpoint/2010/main" val="3541238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discriminatie</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b="1" dirty="0"/>
              <a:t>Wetten tegen discriminatie</a:t>
            </a:r>
          </a:p>
          <a:p>
            <a:pPr marL="0" indent="0">
              <a:buNone/>
            </a:pPr>
            <a:r>
              <a:rPr lang="nl-NL" dirty="0"/>
              <a:t>Het wetboek verbiedt discriminatie. Dit is in de grondwet verankerd en op een aantal andere verschillende plekken in de wet verder uitgewerkt. Bijvoorbeeld in het Burgerlijk Wetboek, artikel 7:646, dat betrekking heeft op de gelijke behandeling van mannen en vrouwen, en in het Wetboek van Strafrecht, dat discriminatie strafbaar stelt. </a:t>
            </a:r>
          </a:p>
          <a:p>
            <a:pPr marL="0" indent="0">
              <a:buNone/>
            </a:pPr>
            <a:r>
              <a:rPr lang="nl-NL" dirty="0"/>
              <a:t>Meestal wordt in het geval van discriminatie bij arbeid een beroep gedaan op een viertal gelijke behandelingswetten:</a:t>
            </a:r>
          </a:p>
          <a:p>
            <a:r>
              <a:rPr lang="nl-NL" dirty="0"/>
              <a:t>de Algemene wet gelijke behandeling;</a:t>
            </a:r>
          </a:p>
          <a:p>
            <a:r>
              <a:rPr lang="nl-NL" dirty="0"/>
              <a:t>de Wet gelijke behandeling op grond van handicap of chronische ziekte;</a:t>
            </a:r>
          </a:p>
          <a:p>
            <a:r>
              <a:rPr lang="nl-NL" dirty="0"/>
              <a:t>de Wet gelijke behandeling van mannen en vrouwen; en</a:t>
            </a:r>
          </a:p>
          <a:p>
            <a:r>
              <a:rPr lang="nl-NL" dirty="0"/>
              <a:t>de Wet gelijke behandeling op grond van leeftijd bij de arbeid. </a:t>
            </a:r>
          </a:p>
          <a:p>
            <a:endParaRPr lang="nl-NL" dirty="0"/>
          </a:p>
        </p:txBody>
      </p:sp>
    </p:spTree>
    <p:extLst>
      <p:ext uri="{BB962C8B-B14F-4D97-AF65-F5344CB8AC3E}">
        <p14:creationId xmlns:p14="http://schemas.microsoft.com/office/powerpoint/2010/main" val="3110905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discriminatie</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a:t>In totaal kennen deze wetten de volgende gronden waarop in werksituaties geen ongeoorloofd onderscheid mag worden gemaakt:</a:t>
            </a:r>
          </a:p>
          <a:p>
            <a:r>
              <a:rPr lang="nl-NL" dirty="0"/>
              <a:t>godsdienst;</a:t>
            </a:r>
          </a:p>
          <a:p>
            <a:r>
              <a:rPr lang="nl-NL" dirty="0"/>
              <a:t>levensovertuiging;</a:t>
            </a:r>
          </a:p>
          <a:p>
            <a:r>
              <a:rPr lang="nl-NL" dirty="0"/>
              <a:t>politieke overtuiging;</a:t>
            </a:r>
          </a:p>
          <a:p>
            <a:r>
              <a:rPr lang="nl-NL" dirty="0"/>
              <a:t>ras;</a:t>
            </a:r>
          </a:p>
          <a:p>
            <a:r>
              <a:rPr lang="nl-NL" dirty="0"/>
              <a:t>geslacht;</a:t>
            </a:r>
          </a:p>
          <a:p>
            <a:r>
              <a:rPr lang="nl-NL" dirty="0"/>
              <a:t>nationaliteit;</a:t>
            </a:r>
          </a:p>
          <a:p>
            <a:r>
              <a:rPr lang="nl-NL" dirty="0"/>
              <a:t>hetero- of homoseksuele gerichtheid;</a:t>
            </a:r>
          </a:p>
          <a:p>
            <a:r>
              <a:rPr lang="nl-NL" dirty="0"/>
              <a:t>burgerlijke staat;</a:t>
            </a:r>
          </a:p>
          <a:p>
            <a:r>
              <a:rPr lang="nl-NL" dirty="0"/>
              <a:t>handicap of chronische ziekte;</a:t>
            </a:r>
          </a:p>
          <a:p>
            <a:r>
              <a:rPr lang="nl-NL" dirty="0"/>
              <a:t>leeftijd;</a:t>
            </a:r>
          </a:p>
          <a:p>
            <a:r>
              <a:rPr lang="nl-NL" dirty="0"/>
              <a:t>arbeidsduur (fulltime of parttime); en</a:t>
            </a:r>
          </a:p>
          <a:p>
            <a:r>
              <a:rPr lang="nl-NL" dirty="0"/>
              <a:t>soort contract (vast of tijdelijk).</a:t>
            </a:r>
          </a:p>
          <a:p>
            <a:pPr marL="0" indent="0">
              <a:buNone/>
            </a:pPr>
            <a:r>
              <a:rPr lang="nl-NL" dirty="0"/>
              <a:t>Het verbod op leeftijdsdiscriminatie bij arbeid is sinds 2004 van kracht en bepaalt onder andere dat bedrijven in hun sollicitaties niet om personeel van een bepaalde leeftijd mogen vragen. Bij discriminatie op arbeidsduur gaat het er bijvoorbeeld om dat parttimers die 80% werken naar rato worden betaald en dus niet minder dan dat mogen krijgen. En het verbod op onderscheid op basis van contract geeft mensen met een tijdelijk contract toch alle rechten in het bedrijf die ook andere werknemers hebben (zoals scholing en een 13e maand). </a:t>
            </a:r>
          </a:p>
          <a:p>
            <a:endParaRPr lang="nl-NL" dirty="0"/>
          </a:p>
        </p:txBody>
      </p:sp>
    </p:spTree>
    <p:extLst>
      <p:ext uri="{BB962C8B-B14F-4D97-AF65-F5344CB8AC3E}">
        <p14:creationId xmlns:p14="http://schemas.microsoft.com/office/powerpoint/2010/main" val="3530409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discriminatie</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b="1" dirty="0"/>
              <a:t>Arbowet en discriminatie</a:t>
            </a:r>
          </a:p>
          <a:p>
            <a:pPr marL="0" indent="0">
              <a:buNone/>
            </a:pPr>
            <a:r>
              <a:rPr lang="nl-NL" dirty="0"/>
              <a:t>Sinds 2008 is het verbod op het maken van direct en indirect onderscheid (oftewel: discriminatie) ook opgenomen in de Arbowet. Discriminatie is toegevoegd aan de lijst van onderwerpen die onder psychosociale arbeidsbelasting vallen en die stress kunnen veroorzaken (net als seksuele intimidatie, agressie en geweld, pesten en werkdruk). </a:t>
            </a:r>
          </a:p>
          <a:p>
            <a:pPr marL="0" indent="0">
              <a:buNone/>
            </a:pPr>
            <a:r>
              <a:rPr lang="nl-NL" dirty="0"/>
              <a:t>Dat betekent dat werkgevers de risico’s van discriminatie op de werkvloer in kaart moeten brengen en zo nodig een preventieplan moeten maken. Dat waren zij al verplicht via bovenstaande regelingen, maar het bleek dat daar weinig mee werd gedaan. Nu het in de Arbowet is opgenomen, kan de Inspectie SZW van de werkgever eisen dat hij een gericht beleid hierop voert. Geeft de werkgever hieraan geen gehoor, dan kan een boete volgen.</a:t>
            </a:r>
          </a:p>
          <a:p>
            <a:endParaRPr lang="nl-NL" dirty="0"/>
          </a:p>
        </p:txBody>
      </p:sp>
    </p:spTree>
    <p:extLst>
      <p:ext uri="{BB962C8B-B14F-4D97-AF65-F5344CB8AC3E}">
        <p14:creationId xmlns:p14="http://schemas.microsoft.com/office/powerpoint/2010/main" val="1359655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discriminatie</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b="1" dirty="0"/>
              <a:t>Maatregelen tegen discriminatie</a:t>
            </a:r>
          </a:p>
          <a:p>
            <a:pPr marL="0" indent="0">
              <a:buNone/>
            </a:pPr>
            <a:r>
              <a:rPr lang="nl-NL" dirty="0"/>
              <a:t>Werkgevers kunnen de volgende maatregelen treffen om discriminatie tegen te gaan:</a:t>
            </a:r>
          </a:p>
          <a:p>
            <a:r>
              <a:rPr lang="nl-NL" dirty="0"/>
              <a:t>Laat werknemers duidelijk weten dat discriminatie niet geaccepteerd wordt.  </a:t>
            </a:r>
          </a:p>
          <a:p>
            <a:r>
              <a:rPr lang="nl-NL" dirty="0"/>
              <a:t>Stel een beleid op (in samenwerking met de ondernemingsraad) waarin ook duidelijk sancties (schorsing, officiële waarschuwing) staan op overtreding.</a:t>
            </a:r>
          </a:p>
          <a:p>
            <a:r>
              <a:rPr lang="nl-NL" dirty="0"/>
              <a:t>Spreek daders aan op hun gedrag.</a:t>
            </a:r>
          </a:p>
          <a:p>
            <a:r>
              <a:rPr lang="nl-NL" dirty="0"/>
              <a:t>Werknemers moeten het gevoel hebben dat ze met hun werkgever kunnen praten als ze ergens mee zitten.</a:t>
            </a:r>
          </a:p>
          <a:p>
            <a:r>
              <a:rPr lang="nl-NL" dirty="0"/>
              <a:t>Stel een vertrouwenspersoon aan en zorg ervoor dat werknemers over deze persoon worden geïnformeerd.</a:t>
            </a:r>
          </a:p>
          <a:p>
            <a:r>
              <a:rPr lang="nl-NL" dirty="0"/>
              <a:t>Stel een klachtencommissie in. Daar kunnen werknemers terecht met hun klachten over discriminatie. Via een klachtencommissie kan discriminatie in een vroeg stadium gesignaleerd worden.</a:t>
            </a:r>
          </a:p>
          <a:p>
            <a:r>
              <a:rPr lang="nl-NL" dirty="0"/>
              <a:t>Noteer de voorvallen van discriminatie in een rapport. Dit rapport kan gebruikt worden bij het vormgeven van het bedrijfsbeleid.</a:t>
            </a:r>
          </a:p>
          <a:p>
            <a:r>
              <a:rPr lang="nl-NL" dirty="0"/>
              <a:t>Geef zelf het goede voorbeeld. Maak geen onderscheid in het bedrijf en handel daar ook naar bij sollicitaties. Zorg voor goede afspiegeling van het personeelsbestand.</a:t>
            </a:r>
          </a:p>
          <a:p>
            <a:r>
              <a:rPr lang="nl-NL" dirty="0"/>
              <a:t>Behandel sollicitaties eventueel anoniem. Laat een bepaalde afdeling de binnengekomen brieven ontdoen van persoonskenmerken als naam, geslacht en leeftijd, voordat ze beoordeeld worden. Hiermee wordt eventuele bevooroordeling voorkomen.</a:t>
            </a:r>
          </a:p>
          <a:p>
            <a:endParaRPr lang="nl-NL" dirty="0"/>
          </a:p>
        </p:txBody>
      </p:sp>
    </p:spTree>
    <p:extLst>
      <p:ext uri="{BB962C8B-B14F-4D97-AF65-F5344CB8AC3E}">
        <p14:creationId xmlns:p14="http://schemas.microsoft.com/office/powerpoint/2010/main" val="2841498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Psychosociale arbeidsomstandigheden</a:t>
            </a:r>
            <a:endParaRPr lang="nl-NL" dirty="0"/>
          </a:p>
        </p:txBody>
      </p:sp>
      <p:sp>
        <p:nvSpPr>
          <p:cNvPr id="3" name="Tijdelijke aanduiding voor inhoud 2"/>
          <p:cNvSpPr>
            <a:spLocks noGrp="1"/>
          </p:cNvSpPr>
          <p:nvPr>
            <p:ph idx="1"/>
          </p:nvPr>
        </p:nvSpPr>
        <p:spPr/>
        <p:txBody>
          <a:bodyPr/>
          <a:lstStyle/>
          <a:p>
            <a:pPr marL="0" indent="0">
              <a:buNone/>
            </a:pPr>
            <a:r>
              <a:rPr lang="nl-NL" dirty="0"/>
              <a:t>De meeste mensen brengen een groot deel van hun tijd op hun werk door. De omgang met collega’s en cliënten kan veel invloed hebben op hoe iemand zich voelt, zeker als er sprake is van pesterijen, geweld, discriminatie of seksuele intimidatie. Dit kan ingrijpende gevolgen hebben in de vorm van ernstige lichamelijke en psychische klachten. Ook een hoge werkdruk kan een bron van stress vormen. De werkgever is verplicht grensoverschrijdend gedrag en werkdruk te voorkomen. Maar ook de werknemers zelf dragen hiervoor medeverantwoordelijkheid.</a:t>
            </a:r>
          </a:p>
        </p:txBody>
      </p:sp>
    </p:spTree>
    <p:extLst>
      <p:ext uri="{BB962C8B-B14F-4D97-AF65-F5344CB8AC3E}">
        <p14:creationId xmlns:p14="http://schemas.microsoft.com/office/powerpoint/2010/main" val="702792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Overspannenheid en </a:t>
            </a:r>
            <a:r>
              <a:rPr lang="nl-NL" dirty="0" err="1" smtClean="0"/>
              <a:t>burnout</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b="1" dirty="0"/>
              <a:t>Overspannenheid</a:t>
            </a:r>
          </a:p>
          <a:p>
            <a:pPr marL="0" indent="0">
              <a:buNone/>
            </a:pPr>
            <a:r>
              <a:rPr lang="nl-NL" dirty="0"/>
              <a:t>Overspannenheid impliceert dat er geen energiereserve meer aanwezig is. Overspannen mensen zijn vaak chronisch moe, gespannen, prikkelbaar, emotioneel labiel, hebben concentratieproblemen en slapen soms slecht. Het is het gevolg van een verstoord evenwicht tussen zaken die stress opleveren en het vermogen deze stress te verwerken.</a:t>
            </a:r>
          </a:p>
          <a:p>
            <a:pPr marL="0" indent="0">
              <a:buNone/>
            </a:pPr>
            <a:r>
              <a:rPr lang="nl-NL" b="1" dirty="0"/>
              <a:t>Burn-out</a:t>
            </a:r>
          </a:p>
          <a:p>
            <a:pPr marL="0" indent="0">
              <a:buNone/>
            </a:pPr>
            <a:r>
              <a:rPr lang="nl-NL" dirty="0"/>
              <a:t>Burn-out wordt veroorzaakt door een zeer langdurige (soms wel jarenlange) blootstelling aan te hoge werkstressoren, wat uiteindelijk een kloof veroorzaakt in de taakopdracht, de werkmotivatie en de arbeidssatisfactie. Burn-out en overspannenheid staan bovenaan in de lijst van beroepsziekten: het betreft 81% van de gerapporteerde psychische aandoeningen.</a:t>
            </a:r>
          </a:p>
          <a:p>
            <a:endParaRPr lang="nl-NL" dirty="0"/>
          </a:p>
        </p:txBody>
      </p:sp>
    </p:spTree>
    <p:extLst>
      <p:ext uri="{BB962C8B-B14F-4D97-AF65-F5344CB8AC3E}">
        <p14:creationId xmlns:p14="http://schemas.microsoft.com/office/powerpoint/2010/main" val="1434932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Overspannenheid en </a:t>
            </a:r>
            <a:r>
              <a:rPr lang="nl-NL" dirty="0" err="1" smtClean="0"/>
              <a:t>burnout</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b="1" dirty="0"/>
              <a:t>Oorzaken</a:t>
            </a:r>
          </a:p>
          <a:p>
            <a:pPr marL="0" indent="0">
              <a:buNone/>
            </a:pPr>
            <a:r>
              <a:rPr lang="nl-NL" dirty="0" err="1"/>
              <a:t>Werkgebonden</a:t>
            </a:r>
            <a:r>
              <a:rPr lang="nl-NL" dirty="0"/>
              <a:t> risico’s die overspannenheid en burn-out kunnen veroorzaken zijn onder meer:</a:t>
            </a:r>
          </a:p>
          <a:p>
            <a:r>
              <a:rPr lang="nl-NL" dirty="0"/>
              <a:t>hoge werkdruk;</a:t>
            </a:r>
          </a:p>
          <a:p>
            <a:r>
              <a:rPr lang="nl-NL" dirty="0"/>
              <a:t>grote emotionele belasting;</a:t>
            </a:r>
          </a:p>
          <a:p>
            <a:r>
              <a:rPr lang="nl-NL" dirty="0"/>
              <a:t>gebrek aan regelmogelijkheden (het werk niet zelf kunnen indelen);</a:t>
            </a:r>
          </a:p>
          <a:p>
            <a:r>
              <a:rPr lang="nl-NL" dirty="0"/>
              <a:t>toekomst onzekerheid;</a:t>
            </a:r>
          </a:p>
          <a:p>
            <a:r>
              <a:rPr lang="nl-NL" dirty="0"/>
              <a:t>arbeidsconflicten;</a:t>
            </a:r>
          </a:p>
          <a:p>
            <a:r>
              <a:rPr lang="nl-NL" dirty="0"/>
              <a:t>werktijden;</a:t>
            </a:r>
          </a:p>
          <a:p>
            <a:r>
              <a:rPr lang="nl-NL" dirty="0"/>
              <a:t>ingrijpende gebeurtenissen op het werk of thuis; en</a:t>
            </a:r>
          </a:p>
          <a:p>
            <a:r>
              <a:rPr lang="nl-NL" dirty="0"/>
              <a:t>moeilijk te combineren taken thuis en op het werk.</a:t>
            </a:r>
          </a:p>
          <a:p>
            <a:endParaRPr lang="nl-NL" dirty="0"/>
          </a:p>
        </p:txBody>
      </p:sp>
    </p:spTree>
    <p:extLst>
      <p:ext uri="{BB962C8B-B14F-4D97-AF65-F5344CB8AC3E}">
        <p14:creationId xmlns:p14="http://schemas.microsoft.com/office/powerpoint/2010/main" val="617533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Pesten op het werk</a:t>
            </a:r>
            <a:endParaRPr lang="nl-NL" dirty="0"/>
          </a:p>
        </p:txBody>
      </p:sp>
      <p:sp>
        <p:nvSpPr>
          <p:cNvPr id="3" name="Tijdelijke aanduiding voor inhoud 2"/>
          <p:cNvSpPr>
            <a:spLocks noGrp="1"/>
          </p:cNvSpPr>
          <p:nvPr>
            <p:ph idx="1"/>
          </p:nvPr>
        </p:nvSpPr>
        <p:spPr/>
        <p:txBody>
          <a:bodyPr/>
          <a:lstStyle/>
          <a:p>
            <a:pPr marL="0" indent="0">
              <a:buNone/>
            </a:pPr>
            <a:r>
              <a:rPr lang="nl-NL" dirty="0"/>
              <a:t>Een grapje op zijn tijd moet kunnen en verlevendigt zelfs de werksfeer. Maar wanneer iemand structureel voor gek wordt gezet, is het niet grappig meer. Plagen wordt dan pesten en dat kan leiden tot ernstige gezondheidsklachten bij het slachtoffer. Pesten op het werk is een serieus probleem. Het komt vaker voor dan mensen denken.</a:t>
            </a:r>
          </a:p>
        </p:txBody>
      </p:sp>
    </p:spTree>
    <p:extLst>
      <p:ext uri="{BB962C8B-B14F-4D97-AF65-F5344CB8AC3E}">
        <p14:creationId xmlns:p14="http://schemas.microsoft.com/office/powerpoint/2010/main" val="299394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Pesten op het werk</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a:t>Pestgedrag kan direct tegen de persoon gericht zijn. Bijvoorbeeld wanneer hij gekleineerd, genegeerd of buitengesloten wordt, onnodig kritiek krijgt of er vervelende opmerkingen of ‘net niet leuke’ grapjes over hem worden gemaakt. Maar pesten kan ook achter iemands rug plaatsvinden, zoals het geval is bij roddelen of het verspreiden van valse geruchten. Soms is iemand zich er ook niet van bewust dat hij een collega kwetst met een grapje. Er is dan ook een groot grijs gebied, waarbij het vooral belangrijk is hierover het gesprek te voeren.</a:t>
            </a:r>
          </a:p>
          <a:p>
            <a:pPr marL="0" indent="0">
              <a:buNone/>
            </a:pPr>
            <a:r>
              <a:rPr lang="nl-NL" dirty="0"/>
              <a:t>Of iets pesten is, is soms niet objectief vast te stellen. Soms heeft degene die het grapje maakt, niet door dat de ander dit als pesten ervaart.</a:t>
            </a:r>
          </a:p>
          <a:p>
            <a:pPr marL="0" indent="0">
              <a:buNone/>
            </a:pPr>
            <a:r>
              <a:rPr lang="nl-NL" dirty="0"/>
              <a:t>Uitgangspunt is dat als iemand iets als pesten ervaart, er iets gedaan moet worden. Iedereen moet zich veilig kunnen voelen op zijn werk. Door het gedrag bespreekbaar te maken worden collega’s zich bewust van het effect. Meestal is dit genoeg om het gedrag te laten stoppen.</a:t>
            </a:r>
          </a:p>
          <a:p>
            <a:endParaRPr lang="nl-NL" dirty="0"/>
          </a:p>
        </p:txBody>
      </p:sp>
    </p:spTree>
    <p:extLst>
      <p:ext uri="{BB962C8B-B14F-4D97-AF65-F5344CB8AC3E}">
        <p14:creationId xmlns:p14="http://schemas.microsoft.com/office/powerpoint/2010/main" val="4044939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Pesten op het werk</a:t>
            </a:r>
            <a:endParaRPr lang="nl-NL" dirty="0"/>
          </a:p>
        </p:txBody>
      </p:sp>
      <p:sp>
        <p:nvSpPr>
          <p:cNvPr id="3" name="Tijdelijke aanduiding voor inhoud 2"/>
          <p:cNvSpPr>
            <a:spLocks noGrp="1"/>
          </p:cNvSpPr>
          <p:nvPr>
            <p:ph idx="1"/>
          </p:nvPr>
        </p:nvSpPr>
        <p:spPr/>
        <p:txBody>
          <a:bodyPr>
            <a:normAutofit fontScale="47500" lnSpcReduction="20000"/>
          </a:bodyPr>
          <a:lstStyle/>
          <a:p>
            <a:pPr marL="0" indent="0">
              <a:buNone/>
            </a:pPr>
            <a:r>
              <a:rPr lang="nl-NL" dirty="0"/>
              <a:t>Voorbeelden van pestgedrag op de werkvloer:</a:t>
            </a:r>
          </a:p>
          <a:p>
            <a:r>
              <a:rPr lang="nl-NL" dirty="0"/>
              <a:t>grapjes maken ten koste van een ander;</a:t>
            </a:r>
          </a:p>
          <a:p>
            <a:r>
              <a:rPr lang="nl-NL" dirty="0"/>
              <a:t>vervelende opmerkingen of belachelijk maken;</a:t>
            </a:r>
          </a:p>
          <a:p>
            <a:r>
              <a:rPr lang="nl-NL" dirty="0"/>
              <a:t>beledigen, of schelden of vloeken;</a:t>
            </a:r>
          </a:p>
          <a:p>
            <a:r>
              <a:rPr lang="nl-NL" dirty="0"/>
              <a:t>openlijk terechtwijzen;</a:t>
            </a:r>
          </a:p>
          <a:p>
            <a:r>
              <a:rPr lang="nl-NL" dirty="0"/>
              <a:t>negeren of sociaal isoleren/buitensluiten;</a:t>
            </a:r>
          </a:p>
          <a:p>
            <a:r>
              <a:rPr lang="nl-NL" dirty="0"/>
              <a:t>zinloze taken moeten uitvoeren;</a:t>
            </a:r>
          </a:p>
          <a:p>
            <a:r>
              <a:rPr lang="nl-NL" dirty="0"/>
              <a:t>imiteren;</a:t>
            </a:r>
          </a:p>
          <a:p>
            <a:r>
              <a:rPr lang="nl-NL" dirty="0"/>
              <a:t>gebaren maken;</a:t>
            </a:r>
          </a:p>
          <a:p>
            <a:r>
              <a:rPr lang="nl-NL" dirty="0"/>
              <a:t>roddelen;</a:t>
            </a:r>
          </a:p>
          <a:p>
            <a:r>
              <a:rPr lang="nl-NL" dirty="0"/>
              <a:t>kritiek uiten op iemands persoonlijke leven;</a:t>
            </a:r>
          </a:p>
          <a:p>
            <a:r>
              <a:rPr lang="nl-NL" dirty="0"/>
              <a:t>opzettelijk verkeerde beoordeling;</a:t>
            </a:r>
          </a:p>
          <a:p>
            <a:r>
              <a:rPr lang="nl-NL" dirty="0"/>
              <a:t>beschadigen van eigendommen;</a:t>
            </a:r>
          </a:p>
          <a:p>
            <a:r>
              <a:rPr lang="nl-NL" dirty="0"/>
              <a:t>intimidatie of fysieke agressie.</a:t>
            </a:r>
          </a:p>
          <a:p>
            <a:pPr marL="0" indent="0">
              <a:buNone/>
            </a:pPr>
            <a:r>
              <a:rPr lang="nl-NL" dirty="0"/>
              <a:t>Vaak gaat het overigens om een combinatie van deze vormen.</a:t>
            </a:r>
          </a:p>
          <a:p>
            <a:endParaRPr lang="nl-NL" dirty="0"/>
          </a:p>
        </p:txBody>
      </p:sp>
    </p:spTree>
    <p:extLst>
      <p:ext uri="{BB962C8B-B14F-4D97-AF65-F5344CB8AC3E}">
        <p14:creationId xmlns:p14="http://schemas.microsoft.com/office/powerpoint/2010/main" val="42711460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Pesten op het werk</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b="1" dirty="0"/>
              <a:t>Ziekteverzuim als gevolg van pesten</a:t>
            </a:r>
          </a:p>
          <a:p>
            <a:pPr marL="0" indent="0">
              <a:buNone/>
            </a:pPr>
            <a:r>
              <a:rPr lang="nl-NL" dirty="0"/>
              <a:t>Werknemers die gepest worden gaan met minder plezier naar hun werk en presteren hierdoor minder. Ook is er een grotere kans op ongelukken op de werkvloer.</a:t>
            </a:r>
          </a:p>
          <a:p>
            <a:pPr marL="0" indent="0">
              <a:buNone/>
            </a:pPr>
            <a:r>
              <a:rPr lang="nl-NL" dirty="0"/>
              <a:t>Mensen die gepest worden melden zich vaker ziek en verzuimen drie keer meer dan hun collega’s. In totaal leidt pestgedrag naar schatting tot ruim vier miljoen extra verzuimdagen per jaar. In sommige gevallen leidt het tot arbeidsongeschiktheid. Hier ligt een rol voor de bedrijfsarts, die moet vaststellen dat de arbeidsongeschiktheid geen medische oorzaak heeft en dat er dus geen sprake is van een objectiveerbare ziekte en/of medisch gebrek. Het verzuim maakt de inzet van andere deskundigen dan artsen noodzakelijk om het pesten en de gevolgen op te heffen.</a:t>
            </a:r>
          </a:p>
          <a:p>
            <a:pPr marL="0" indent="0">
              <a:buNone/>
            </a:pPr>
            <a:r>
              <a:rPr lang="nl-NL" dirty="0"/>
              <a:t>Niet alleen het slachtoffer maar ook werknemers die getuige zijn van pestgedrag kunnen er last van hebben. Het blijkt dat ook zij psychosomatische klachten ontwikkelen en zich vaker ziek melden. Vermoedelijk doordat de werksfeer letterlijk verpest is. Het personeelsverloop in een bedrijf waar gepest wordt ligt dan ook een stuk hoger.</a:t>
            </a:r>
          </a:p>
          <a:p>
            <a:endParaRPr lang="nl-NL" dirty="0"/>
          </a:p>
        </p:txBody>
      </p:sp>
    </p:spTree>
    <p:extLst>
      <p:ext uri="{BB962C8B-B14F-4D97-AF65-F5344CB8AC3E}">
        <p14:creationId xmlns:p14="http://schemas.microsoft.com/office/powerpoint/2010/main" val="9380552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Pesten op het werk</a:t>
            </a:r>
            <a:endParaRPr lang="nl-NL" dirty="0"/>
          </a:p>
        </p:txBody>
      </p:sp>
      <p:sp>
        <p:nvSpPr>
          <p:cNvPr id="3" name="Tijdelijke aanduiding voor inhoud 2"/>
          <p:cNvSpPr>
            <a:spLocks noGrp="1"/>
          </p:cNvSpPr>
          <p:nvPr>
            <p:ph idx="1"/>
          </p:nvPr>
        </p:nvSpPr>
        <p:spPr/>
        <p:txBody>
          <a:bodyPr/>
          <a:lstStyle/>
          <a:p>
            <a:pPr marL="0" indent="0">
              <a:buNone/>
            </a:pPr>
            <a:r>
              <a:rPr lang="nl-NL" b="1" dirty="0"/>
              <a:t>Psychische en lichamelijke klachten</a:t>
            </a:r>
          </a:p>
          <a:p>
            <a:pPr marL="0" indent="0">
              <a:buNone/>
            </a:pPr>
            <a:r>
              <a:rPr lang="nl-NL" dirty="0"/>
              <a:t>Pesten tast de waardigheid van het slachtoffer aan. De gepeste werknemer komt in een sociaal isolement terecht en verliest zijn zelfvertrouwen. Mensen die gepest worden kunnen zelfs lichamelijke klachten krijgen. Het kan leiden tot irritatie, hart- en vaatziekten, maag- en darmklachten, hartkloppingen en slaapstoornissen.</a:t>
            </a:r>
          </a:p>
          <a:p>
            <a:pPr marL="0" indent="0">
              <a:buNone/>
            </a:pPr>
            <a:r>
              <a:rPr lang="nl-NL" dirty="0"/>
              <a:t>Wordt iemand over een langere periode gepest, dan kan dat zelfs leiden tot het posttraumatische stresssyndroom. Symptomen hiervan zijn nachtmerries, geheugenverlies, concentratieverlies en vermijdingsgedrag. In het meest extreme geval kan pesten leiden tot zelfdoding. Naar schatting is één op de tien zelfmoorden het gevolg van pesten.</a:t>
            </a:r>
          </a:p>
          <a:p>
            <a:endParaRPr lang="nl-NL" dirty="0"/>
          </a:p>
        </p:txBody>
      </p:sp>
    </p:spTree>
    <p:extLst>
      <p:ext uri="{BB962C8B-B14F-4D97-AF65-F5344CB8AC3E}">
        <p14:creationId xmlns:p14="http://schemas.microsoft.com/office/powerpoint/2010/main" val="24176072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Pesten op het werk</a:t>
            </a:r>
            <a:endParaRPr lang="nl-NL" dirty="0"/>
          </a:p>
        </p:txBody>
      </p:sp>
      <p:sp>
        <p:nvSpPr>
          <p:cNvPr id="3" name="Tijdelijke aanduiding voor inhoud 2"/>
          <p:cNvSpPr>
            <a:spLocks noGrp="1"/>
          </p:cNvSpPr>
          <p:nvPr>
            <p:ph idx="1"/>
          </p:nvPr>
        </p:nvSpPr>
        <p:spPr/>
        <p:txBody>
          <a:bodyPr/>
          <a:lstStyle/>
          <a:p>
            <a:pPr marL="0" indent="0">
              <a:buNone/>
            </a:pPr>
            <a:r>
              <a:rPr lang="nl-NL" dirty="0"/>
              <a:t>Pesten valt volgens de Arbowet (hoofdstuk 1) onder psychosociale arbeidsbelasting. Werkgevers zijn op grond van deze wet verplicht om een beleid te voeren dat erop gericht is om deze vorm van arbeidsbelasting te voorkomen of te beperken.</a:t>
            </a:r>
          </a:p>
          <a:p>
            <a:pPr marL="0" indent="0">
              <a:buNone/>
            </a:pPr>
            <a:r>
              <a:rPr lang="nl-NL" dirty="0"/>
              <a:t>Het Arbobesluit werkt deze verplichting in afdeling 4, hoofdstuk 2, artikel 2.15 verder uit en verplicht werkgevers om de risico’s in kaart te brengen in een Risico-inventarisatie en -evaluatie. Daarnaast moeten in het Plan van Aanpak maatregelen worden opgenomen ter voorkoming van pesten. Het personeel moet vervolgens worden voorgelicht over de risico’s en de maatregelen die het bedrijf heeft getroffen. De werkgever dient al deze acties aantoonbaar uit te voeren.</a:t>
            </a:r>
          </a:p>
          <a:p>
            <a:endParaRPr lang="nl-NL" dirty="0"/>
          </a:p>
        </p:txBody>
      </p:sp>
    </p:spTree>
    <p:extLst>
      <p:ext uri="{BB962C8B-B14F-4D97-AF65-F5344CB8AC3E}">
        <p14:creationId xmlns:p14="http://schemas.microsoft.com/office/powerpoint/2010/main" val="1126999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Posttraumatische stress-stoornis</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dirty="0"/>
              <a:t>Schokkende gebeurtenissen op het werk die niet goed verwerkt zijn, kunnen leiden tot een posttraumatische stress-stoornis</a:t>
            </a:r>
            <a:r>
              <a:rPr lang="nl-NL" dirty="0" smtClean="0"/>
              <a:t>.</a:t>
            </a:r>
          </a:p>
          <a:p>
            <a:pPr marL="0" indent="0">
              <a:buNone/>
            </a:pPr>
            <a:r>
              <a:rPr lang="nl-NL" b="1" dirty="0"/>
              <a:t>Onverwerkt trauma </a:t>
            </a:r>
          </a:p>
          <a:p>
            <a:pPr marL="0" indent="0">
              <a:buNone/>
            </a:pPr>
            <a:r>
              <a:rPr lang="nl-NL" dirty="0"/>
              <a:t>Een posttraumatische stress-stoornis (PTSS) kan ontstaan wanneer een traumatische gebeurtenis niet goed wordt verwerkt. De klachten zijn een combinatie van lichamelijke en psychische verschijnselen. Deze verschijnselen zijn in wezen een normale reactie als gevolg van ernstige </a:t>
            </a:r>
            <a:r>
              <a:rPr lang="nl-NL" dirty="0" err="1"/>
              <a:t>stressgebonden</a:t>
            </a:r>
            <a:r>
              <a:rPr lang="nl-NL" dirty="0"/>
              <a:t> situaties. Er is sprake van </a:t>
            </a:r>
            <a:r>
              <a:rPr lang="nl-NL" dirty="0" err="1"/>
              <a:t>beroepsgebonden</a:t>
            </a:r>
            <a:r>
              <a:rPr lang="nl-NL" dirty="0"/>
              <a:t> PTSS als de schokkende gebeurtenis tijdens het werk heeft plaatsgevonden.</a:t>
            </a:r>
          </a:p>
          <a:p>
            <a:pPr marL="0" indent="0">
              <a:buNone/>
            </a:pPr>
            <a:r>
              <a:rPr lang="nl-NL" dirty="0"/>
              <a:t>PTSS is doorgaans het gevolg van het meemaken of toeschouwer zijn van een schokkende gebeurtenis. Bijvoorbeeld getuige zijn van een zelfmoord (voor de trein springen), ernstige ongelukken, aanranding, verkrachting of berovingen met geweld.</a:t>
            </a:r>
          </a:p>
          <a:p>
            <a:pPr marL="0" indent="0">
              <a:buNone/>
            </a:pPr>
            <a:r>
              <a:rPr lang="nl-NL" dirty="0"/>
              <a:t>Of zich PTSS ontwikkelt, hangt onder meer af van de betekenis van het trauma voor het individu, al dan niet ervaren steun uit de omgeving en de vaardigheden om met ernstige gebeurtenissen om te gaan (coping).</a:t>
            </a:r>
          </a:p>
          <a:p>
            <a:pPr marL="0" indent="0">
              <a:buNone/>
            </a:pPr>
            <a:endParaRPr lang="nl-NL" dirty="0"/>
          </a:p>
        </p:txBody>
      </p:sp>
    </p:spTree>
    <p:extLst>
      <p:ext uri="{BB962C8B-B14F-4D97-AF65-F5344CB8AC3E}">
        <p14:creationId xmlns:p14="http://schemas.microsoft.com/office/powerpoint/2010/main" val="1658369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Posttraumatische stress-stoornis</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b="1" dirty="0"/>
              <a:t>Verschijnselen </a:t>
            </a:r>
          </a:p>
          <a:p>
            <a:pPr marL="0" indent="0">
              <a:buNone/>
            </a:pPr>
            <a:r>
              <a:rPr lang="nl-NL" dirty="0"/>
              <a:t>Typische verschijnselen bij PTSS:</a:t>
            </a:r>
          </a:p>
          <a:p>
            <a:r>
              <a:rPr lang="nl-NL" dirty="0"/>
              <a:t>herbeleving van de gebeurtenis;</a:t>
            </a:r>
          </a:p>
          <a:p>
            <a:r>
              <a:rPr lang="nl-NL" dirty="0"/>
              <a:t>vermijden van herinneringen of emotionele uitschakeling hiervan;</a:t>
            </a:r>
          </a:p>
          <a:p>
            <a:r>
              <a:rPr lang="nl-NL" dirty="0"/>
              <a:t>depressie;</a:t>
            </a:r>
          </a:p>
          <a:p>
            <a:r>
              <a:rPr lang="nl-NL" dirty="0"/>
              <a:t>ernstige prikkelbaarheid met slaapstoornissen;</a:t>
            </a:r>
          </a:p>
          <a:p>
            <a:r>
              <a:rPr lang="nl-NL" dirty="0"/>
              <a:t>extreme spanning als gevolg van bepaalde prikkels; en</a:t>
            </a:r>
          </a:p>
          <a:p>
            <a:r>
              <a:rPr lang="nl-NL" dirty="0"/>
              <a:t>heftige schrikreacties.</a:t>
            </a:r>
          </a:p>
          <a:p>
            <a:pPr marL="0" indent="0">
              <a:buNone/>
            </a:pPr>
            <a:r>
              <a:rPr lang="nl-NL" dirty="0" smtClean="0"/>
              <a:t>De </a:t>
            </a:r>
            <a:r>
              <a:rPr lang="nl-NL" dirty="0"/>
              <a:t>diagnose PTSS wordt altijd door een arts of andere deskundige op het terrein van psychische klachten gesteld.</a:t>
            </a:r>
          </a:p>
          <a:p>
            <a:endParaRPr lang="nl-NL" dirty="0"/>
          </a:p>
        </p:txBody>
      </p:sp>
    </p:spTree>
    <p:extLst>
      <p:ext uri="{BB962C8B-B14F-4D97-AF65-F5344CB8AC3E}">
        <p14:creationId xmlns:p14="http://schemas.microsoft.com/office/powerpoint/2010/main" val="4249294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Psychosociale arbeidsomstandigheden</a:t>
            </a:r>
            <a:endParaRPr lang="nl-NL" dirty="0"/>
          </a:p>
        </p:txBody>
      </p:sp>
      <p:sp>
        <p:nvSpPr>
          <p:cNvPr id="3" name="Tijdelijke aanduiding voor inhoud 2"/>
          <p:cNvSpPr>
            <a:spLocks noGrp="1"/>
          </p:cNvSpPr>
          <p:nvPr>
            <p:ph idx="1"/>
          </p:nvPr>
        </p:nvSpPr>
        <p:spPr/>
        <p:txBody>
          <a:bodyPr>
            <a:normAutofit lnSpcReduction="10000"/>
          </a:bodyPr>
          <a:lstStyle/>
          <a:p>
            <a:r>
              <a:rPr lang="nl-NL" dirty="0"/>
              <a:t>Agressie en intimidatie</a:t>
            </a:r>
          </a:p>
          <a:p>
            <a:r>
              <a:rPr lang="nl-NL" dirty="0"/>
              <a:t>Agressie voorkomen</a:t>
            </a:r>
          </a:p>
          <a:p>
            <a:r>
              <a:rPr lang="nl-NL" dirty="0" err="1"/>
              <a:t>Beroepsgebonden</a:t>
            </a:r>
            <a:r>
              <a:rPr lang="nl-NL" dirty="0"/>
              <a:t> depressie</a:t>
            </a:r>
          </a:p>
          <a:p>
            <a:r>
              <a:rPr lang="nl-NL" dirty="0"/>
              <a:t>Discriminatie</a:t>
            </a:r>
          </a:p>
          <a:p>
            <a:r>
              <a:rPr lang="nl-NL" dirty="0"/>
              <a:t>Overspannenheid en burn-out</a:t>
            </a:r>
          </a:p>
          <a:p>
            <a:r>
              <a:rPr lang="nl-NL" dirty="0"/>
              <a:t>Pesten op het werk</a:t>
            </a:r>
          </a:p>
          <a:p>
            <a:r>
              <a:rPr lang="nl-NL" dirty="0"/>
              <a:t>Posttraumatische stress-stoornis</a:t>
            </a:r>
          </a:p>
          <a:p>
            <a:r>
              <a:rPr lang="nl-NL" dirty="0"/>
              <a:t>Seksuele intimidatie</a:t>
            </a:r>
          </a:p>
          <a:p>
            <a:r>
              <a:rPr lang="nl-NL" dirty="0"/>
              <a:t>Werkdruk</a:t>
            </a:r>
          </a:p>
          <a:p>
            <a:endParaRPr lang="nl-NL" dirty="0"/>
          </a:p>
        </p:txBody>
      </p:sp>
    </p:spTree>
    <p:extLst>
      <p:ext uri="{BB962C8B-B14F-4D97-AF65-F5344CB8AC3E}">
        <p14:creationId xmlns:p14="http://schemas.microsoft.com/office/powerpoint/2010/main" val="17330280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Seksuele intimidatie</a:t>
            </a:r>
            <a:endParaRPr lang="nl-NL" dirty="0"/>
          </a:p>
        </p:txBody>
      </p:sp>
      <p:sp>
        <p:nvSpPr>
          <p:cNvPr id="3" name="Tijdelijke aanduiding voor inhoud 2"/>
          <p:cNvSpPr>
            <a:spLocks noGrp="1"/>
          </p:cNvSpPr>
          <p:nvPr>
            <p:ph idx="1"/>
          </p:nvPr>
        </p:nvSpPr>
        <p:spPr/>
        <p:txBody>
          <a:bodyPr/>
          <a:lstStyle/>
          <a:p>
            <a:pPr marL="0" indent="0">
              <a:buNone/>
            </a:pPr>
            <a:r>
              <a:rPr lang="nl-NL" dirty="0"/>
              <a:t>Seksuele intimidatie op het werk is elke vorm van seksuele toenadering, verzoeken om seksuele gunsten of ander seksueel getint verbaal, </a:t>
            </a:r>
            <a:r>
              <a:rPr lang="nl-NL" dirty="0" err="1"/>
              <a:t>nonverbaal</a:t>
            </a:r>
            <a:r>
              <a:rPr lang="nl-NL" dirty="0"/>
              <a:t> of fysiek gedrag in de werkomgeving, die als ongewenst worden ervaren. Werkgevers zijn verplicht om alle vormen van seksuele intimidatie te voorkomen, en als dat niet mogelijk is, in ieder geval zoveel mogelijk te beperken.</a:t>
            </a:r>
          </a:p>
        </p:txBody>
      </p:sp>
    </p:spTree>
    <p:extLst>
      <p:ext uri="{BB962C8B-B14F-4D97-AF65-F5344CB8AC3E}">
        <p14:creationId xmlns:p14="http://schemas.microsoft.com/office/powerpoint/2010/main" val="953739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Seksuele intimidatie</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b="1" dirty="0"/>
              <a:t>Gevolgen voor het slachtoffer</a:t>
            </a:r>
          </a:p>
          <a:p>
            <a:pPr marL="0" indent="0">
              <a:buNone/>
            </a:pPr>
            <a:r>
              <a:rPr lang="nl-NL" dirty="0"/>
              <a:t>Slachtoffers van seksuele intimidatie kunnen verschillende klachten ervaren. De klachten kunnen zowel psychisch als lichamelijk zijn. Zo ervaart meer dan de helft van de slachtoffers negatieve gevolgen wat betreft hun gevoel van eigenwaarde en welzijn. Veel slachtoffers ervaren negatieve gevoelens zoals woede, angst, wantrouwen, vernedering en schaamte. Stress, slapeloosheid en concentratiestoornissen zijn veelvoorkomende gevolgen. In ernstige gevallen kan seksuele intimidatie tot burn-outklachten en ziekmelding leiden.</a:t>
            </a:r>
          </a:p>
          <a:p>
            <a:pPr marL="0" indent="0">
              <a:buNone/>
            </a:pPr>
            <a:r>
              <a:rPr lang="nl-NL" b="1" dirty="0"/>
              <a:t>Gevolgen voor de organisatie</a:t>
            </a:r>
          </a:p>
          <a:p>
            <a:pPr marL="0" indent="0">
              <a:buNone/>
            </a:pPr>
            <a:r>
              <a:rPr lang="nl-NL" dirty="0"/>
              <a:t>Seksuele intimidatie kan ook voor de organisatie grote negatieve gevolgen hebben. Het kan leiden tot een onveilige en negatieve werksfeer, die wordt gekenmerkt door wantrouwen en onrust. Dit schaadt mogelijk de onderlinge werkrelaties. Naast de gevolgen voor het slachtoffer, kan er ook bij collega’s of getuigen van seksueel intimiderend gedrag sprake zijn van stressreacties, afname van het werkplezier, arbeidsontevredenheid en afname van motivatie en betrokkenheid bij het werk en bij de organisatie. Al deze factoren kunnen leiden tot een toename van het arbeidsverzuim, verhoogd personeelsverloop en verlies van productiviteit.</a:t>
            </a:r>
          </a:p>
          <a:p>
            <a:endParaRPr lang="nl-NL" dirty="0"/>
          </a:p>
        </p:txBody>
      </p:sp>
    </p:spTree>
    <p:extLst>
      <p:ext uri="{BB962C8B-B14F-4D97-AF65-F5344CB8AC3E}">
        <p14:creationId xmlns:p14="http://schemas.microsoft.com/office/powerpoint/2010/main" val="2568384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Seksuele intimidatie</a:t>
            </a:r>
            <a:endParaRPr lang="nl-NL" dirty="0"/>
          </a:p>
        </p:txBody>
      </p:sp>
      <p:sp>
        <p:nvSpPr>
          <p:cNvPr id="3" name="Tijdelijke aanduiding voor inhoud 2"/>
          <p:cNvSpPr>
            <a:spLocks noGrp="1"/>
          </p:cNvSpPr>
          <p:nvPr>
            <p:ph idx="1"/>
          </p:nvPr>
        </p:nvSpPr>
        <p:spPr/>
        <p:txBody>
          <a:bodyPr>
            <a:normAutofit fontScale="92500"/>
          </a:bodyPr>
          <a:lstStyle/>
          <a:p>
            <a:pPr marL="0" indent="0">
              <a:buNone/>
            </a:pPr>
            <a:r>
              <a:rPr lang="nl-NL" dirty="0"/>
              <a:t>Seksuele intimidatie valt in de Arbeidsomstandighedenwet (Arbowet) onder de term ‘psychosociale arbeidsbelasting’ (PSA), samen met onderwerpen als agressie, geweld, discriminatie en pesten.</a:t>
            </a:r>
          </a:p>
          <a:p>
            <a:pPr marL="0" indent="0">
              <a:buNone/>
            </a:pPr>
            <a:r>
              <a:rPr lang="nl-NL" dirty="0"/>
              <a:t>Werkgevers zijn – op grond van de Arbowet – verplicht tot het voeren van een arbeidsomstandighedenbeleid om ervoor te zorgen dat seksuele intimidatie wordt voorkomen of, als dat niet mogelijk is, in ieder geval zoveel mogelijk beperkt wordt. Om dit goed te kunnen doen zijn organisaties verplicht om alle </a:t>
            </a:r>
            <a:r>
              <a:rPr lang="nl-NL" dirty="0" err="1"/>
              <a:t>arborisico’s</a:t>
            </a:r>
            <a:r>
              <a:rPr lang="nl-NL" dirty="0"/>
              <a:t>, dus ook seksuele intimidatie, in kaart te brengen in de risico-inventarisatie en -evaluatie (RI&amp;E). In het plan van aanpak, dat gebaseerd is op de RI&amp;E, moet worden opgenomen wat het bedrijf gaat doen om de in kaart gebrachte risico’s te voorkomen. De betrokken werknemers moeten worden voorgelicht over de risico’s en de maatregelen die het bedrijf heeft getroffen. De werkgever dient al deze acties aantoonbaar uit te voeren. </a:t>
            </a:r>
          </a:p>
          <a:p>
            <a:endParaRPr lang="nl-NL" dirty="0"/>
          </a:p>
        </p:txBody>
      </p:sp>
    </p:spTree>
    <p:extLst>
      <p:ext uri="{BB962C8B-B14F-4D97-AF65-F5344CB8AC3E}">
        <p14:creationId xmlns:p14="http://schemas.microsoft.com/office/powerpoint/2010/main" val="34480215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Seksuele intimidatie</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b="1" dirty="0"/>
              <a:t>Wat kan een werkgever doen tegen seksuele intimidatie?</a:t>
            </a:r>
          </a:p>
          <a:p>
            <a:pPr marL="0" indent="0">
              <a:buNone/>
            </a:pPr>
            <a:r>
              <a:rPr lang="nl-NL" dirty="0"/>
              <a:t>Werkgevers kunnen diverse maatregelen treffen om seksuele intimidatie op het werk zo veel mogelijk tegen te gaan:</a:t>
            </a:r>
          </a:p>
          <a:p>
            <a:r>
              <a:rPr lang="nl-NL" dirty="0"/>
              <a:t>Laat werknemers duidelijk weten dat seksuele intimidatie onder geen enkele voorwaarde geaccepteerd wordt.</a:t>
            </a:r>
          </a:p>
          <a:p>
            <a:r>
              <a:rPr lang="nl-NL" dirty="0"/>
              <a:t>Stel een beleid op (in samenwerking met de ondernemingsraad) waarin duidelijke sancties (schorsing, officiële waarschuwing) staan op overtreding.</a:t>
            </a:r>
          </a:p>
          <a:p>
            <a:r>
              <a:rPr lang="nl-NL" dirty="0"/>
              <a:t>Spreek daders aan op hun gedrag.</a:t>
            </a:r>
          </a:p>
          <a:p>
            <a:r>
              <a:rPr lang="nl-NL" dirty="0"/>
              <a:t>Bied werknemers de gelegenheid om te spreken met een vertrouwenspersoon als ze seksuele intimidatie ervaren.</a:t>
            </a:r>
          </a:p>
          <a:p>
            <a:pPr marL="0" indent="0">
              <a:buNone/>
            </a:pPr>
            <a:r>
              <a:rPr lang="nl-NL" dirty="0"/>
              <a:t>Let op: niet alleen collega’s binnen een bedrijf kunnen zich schuldig maken aan seksuele intimidatie. Ook van bijvoorbeeld klanten, patiënten en leerlingen kan seksuele intimidatie ervaren worden. Het is van belang dat de werkgever zijn werknemers ook hiertegen beschermt.</a:t>
            </a:r>
          </a:p>
          <a:p>
            <a:endParaRPr lang="nl-NL" dirty="0"/>
          </a:p>
        </p:txBody>
      </p:sp>
    </p:spTree>
    <p:extLst>
      <p:ext uri="{BB962C8B-B14F-4D97-AF65-F5344CB8AC3E}">
        <p14:creationId xmlns:p14="http://schemas.microsoft.com/office/powerpoint/2010/main" val="31525628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Seksuele intimidatie</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Wat kunnen werknemers doen tegen seksuele intimidatie?</a:t>
            </a:r>
          </a:p>
          <a:p>
            <a:pPr marL="0" indent="0">
              <a:buNone/>
            </a:pPr>
            <a:r>
              <a:rPr lang="nl-NL" dirty="0"/>
              <a:t>Het is van belang om de collega die seksueel geïntimideerd wordt zo veel mogelijk te steunen. Dat kan op verschillende manieren:</a:t>
            </a:r>
          </a:p>
          <a:p>
            <a:r>
              <a:rPr lang="nl-NL" dirty="0"/>
              <a:t>Neem het slachtoffer serieus, toon medeleven, probeer goed te luisteren en kijk wat je als collega zou kunnen doe, of waar het slachtoffer hulp bij moet inschakelen van anderen.</a:t>
            </a:r>
          </a:p>
          <a:p>
            <a:r>
              <a:rPr lang="nl-NL" dirty="0"/>
              <a:t>Ongewenste intimiteiten ontwikkelen zich vaak langzaam, waardoor een grens soms moeilijk is te trekken. Het slachtoffer zelf bepaalt de grens. Wacht niet te lang, hoe eerder wordt ingegrepen, hoe beter.</a:t>
            </a:r>
          </a:p>
          <a:p>
            <a:r>
              <a:rPr lang="nl-NL" dirty="0"/>
              <a:t>Het is verstandig om gebeurtenissen op schrift te stellen en zo nodig een dossier bij te houden.</a:t>
            </a:r>
          </a:p>
          <a:p>
            <a:r>
              <a:rPr lang="nl-NL" dirty="0"/>
              <a:t>Het kan helpen om na te gaan of anderen er ook last van hebben. Samen sta je sterker.</a:t>
            </a:r>
          </a:p>
          <a:p>
            <a:r>
              <a:rPr lang="nl-NL" dirty="0"/>
              <a:t>Je kunt op verschillende manieren spreken over en melding maken van seksueel ongewenst gedrag. Dit kan bij de leidinggevende, het bedrijfsmaatschappelijk werk, de vertrouwenspersoon, de bedrijfsarts of de ondernemingsraad. Je kunt ook een formele klacht indienen. Dat doe je als je er informeel niet uitkomt. Vaak is er een klachtencommissie binnen je eigen organisatie, en soms is er een klachtencommissie op brancheniveau. Laat je hier bij voorkeur bij ondersteunen door een vertrouwenspersoon.</a:t>
            </a:r>
          </a:p>
          <a:p>
            <a:pPr marL="0" indent="0">
              <a:buNone/>
            </a:pPr>
            <a:r>
              <a:rPr lang="nl-NL" dirty="0"/>
              <a:t>In de Wegwijzer Seksuele Intimidatie van TNO  is voor slachtoffer, collega en leidinggevende een stappenplan te vinden dat kan helpen bij het tegengaan van seksuele intimidatie.</a:t>
            </a:r>
          </a:p>
          <a:p>
            <a:endParaRPr lang="nl-NL" dirty="0"/>
          </a:p>
        </p:txBody>
      </p:sp>
    </p:spTree>
    <p:extLst>
      <p:ext uri="{BB962C8B-B14F-4D97-AF65-F5344CB8AC3E}">
        <p14:creationId xmlns:p14="http://schemas.microsoft.com/office/powerpoint/2010/main" val="21150436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werkdruk</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a:t>Werkdruk is wat anders dan het druk hebben op je werk. Zolang je het als werknemer kunt bolwerken, hoeft het niet tot problemen te leiden. Sommige mensen vinden het zelfs prettiger om het druk te hebben dan om zich te vervelen. Op het moment dat de balans tussen de werkbelasting en de belastbaarheid van de werknemer verstoord raakt, spreekt men van werkdruk. </a:t>
            </a:r>
            <a:endParaRPr lang="nl-NL" dirty="0" smtClean="0"/>
          </a:p>
          <a:p>
            <a:pPr marL="0" indent="0">
              <a:buNone/>
            </a:pPr>
            <a:endParaRPr lang="nl-NL" dirty="0" smtClean="0"/>
          </a:p>
          <a:p>
            <a:r>
              <a:rPr lang="nl-NL" dirty="0"/>
              <a:t>Werkdruk treedt dus op als je het werk niet binnen de gestelde tijd af kunt krijgen of niet meer aan de gestelde eisen kunt voldoen. Dit ontstaat bijvoorbeeld door:</a:t>
            </a:r>
          </a:p>
          <a:p>
            <a:r>
              <a:rPr lang="nl-NL" dirty="0"/>
              <a:t>te weinig tijd voor een opdracht;</a:t>
            </a:r>
          </a:p>
          <a:p>
            <a:r>
              <a:rPr lang="nl-NL" dirty="0"/>
              <a:t>hogere kwaliteitseisen aan het werk dan is waar te maken;</a:t>
            </a:r>
          </a:p>
          <a:p>
            <a:r>
              <a:rPr lang="nl-NL" dirty="0"/>
              <a:t>ingewikkeldere taken dan waarvoor men geschoold is of waarvoor apparatuur voor handen is;</a:t>
            </a:r>
          </a:p>
          <a:p>
            <a:r>
              <a:rPr lang="nl-NL" dirty="0"/>
              <a:t>werk dat niet aansluit bij opleidingsniveau of ervaring; of</a:t>
            </a:r>
          </a:p>
          <a:p>
            <a:r>
              <a:rPr lang="nl-NL" dirty="0"/>
              <a:t>te zware verantwoordelijkheden.</a:t>
            </a:r>
          </a:p>
          <a:p>
            <a:pPr marL="0" indent="0">
              <a:buNone/>
            </a:pPr>
            <a:endParaRPr lang="nl-NL" dirty="0"/>
          </a:p>
        </p:txBody>
      </p:sp>
    </p:spTree>
    <p:extLst>
      <p:ext uri="{BB962C8B-B14F-4D97-AF65-F5344CB8AC3E}">
        <p14:creationId xmlns:p14="http://schemas.microsoft.com/office/powerpoint/2010/main" val="7147459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werkdruk</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dirty="0"/>
              <a:t>Ook omstandigheden op het werk kunnen ervoor zorgen het werk niet goed uitgevoerd kan worden waardoor werkdruk ontstaat. Voorbeelden zijn:</a:t>
            </a:r>
          </a:p>
          <a:p>
            <a:r>
              <a:rPr lang="nl-NL" dirty="0"/>
              <a:t>technische mankementen;</a:t>
            </a:r>
          </a:p>
          <a:p>
            <a:r>
              <a:rPr lang="nl-NL" dirty="0"/>
              <a:t>conflicten met de leidinggevende;</a:t>
            </a:r>
          </a:p>
          <a:p>
            <a:r>
              <a:rPr lang="nl-NL" dirty="0"/>
              <a:t>reorganisaties die zorgen voor baanonzekerheid; </a:t>
            </a:r>
          </a:p>
          <a:p>
            <a:r>
              <a:rPr lang="nl-NL" dirty="0"/>
              <a:t>onduidelijke taakomschrijving;</a:t>
            </a:r>
          </a:p>
          <a:p>
            <a:r>
              <a:rPr lang="nl-NL" dirty="0"/>
              <a:t>veeleisende klanten;</a:t>
            </a:r>
          </a:p>
          <a:p>
            <a:r>
              <a:rPr lang="nl-NL" dirty="0"/>
              <a:t>te weinig pauzes / vakantie. </a:t>
            </a:r>
          </a:p>
          <a:p>
            <a:pPr marL="0" indent="0">
              <a:buNone/>
            </a:pPr>
            <a:endParaRPr lang="nl-NL" dirty="0" smtClean="0"/>
          </a:p>
          <a:p>
            <a:pPr marL="0" indent="0">
              <a:buNone/>
            </a:pPr>
            <a:r>
              <a:rPr lang="nl-NL" dirty="0" smtClean="0"/>
              <a:t>Niet </a:t>
            </a:r>
            <a:r>
              <a:rPr lang="nl-NL" dirty="0"/>
              <a:t>altijd is het werk de directe oorzaak. Ook de persoonlijke situatie kan zorgen voor een verhoogde werkdruk:</a:t>
            </a:r>
          </a:p>
          <a:p>
            <a:r>
              <a:rPr lang="nl-NL" dirty="0"/>
              <a:t>werknemers die moeilijk nee kunnen zeggen tegen werk;</a:t>
            </a:r>
          </a:p>
          <a:p>
            <a:r>
              <a:rPr lang="nl-NL" dirty="0"/>
              <a:t>werknemers die erg perfectionistisch zijn;</a:t>
            </a:r>
          </a:p>
          <a:p>
            <a:r>
              <a:rPr lang="nl-NL" dirty="0"/>
              <a:t>problemen thuis die veel aandacht opeisen.</a:t>
            </a:r>
          </a:p>
          <a:p>
            <a:endParaRPr lang="nl-NL" dirty="0"/>
          </a:p>
        </p:txBody>
      </p:sp>
    </p:spTree>
    <p:extLst>
      <p:ext uri="{BB962C8B-B14F-4D97-AF65-F5344CB8AC3E}">
        <p14:creationId xmlns:p14="http://schemas.microsoft.com/office/powerpoint/2010/main" val="8588897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werkdruk</a:t>
            </a:r>
            <a:endParaRPr lang="nl-NL" dirty="0"/>
          </a:p>
        </p:txBody>
      </p:sp>
      <p:sp>
        <p:nvSpPr>
          <p:cNvPr id="3" name="Tijdelijke aanduiding voor inhoud 2"/>
          <p:cNvSpPr>
            <a:spLocks noGrp="1"/>
          </p:cNvSpPr>
          <p:nvPr>
            <p:ph idx="1"/>
          </p:nvPr>
        </p:nvSpPr>
        <p:spPr>
          <a:xfrm>
            <a:off x="1251678" y="2286001"/>
            <a:ext cx="4691922" cy="3593591"/>
          </a:xfrm>
        </p:spPr>
        <p:txBody>
          <a:bodyPr>
            <a:normAutofit/>
          </a:bodyPr>
          <a:lstStyle/>
          <a:p>
            <a:pPr marL="0" indent="0">
              <a:buNone/>
            </a:pPr>
            <a:r>
              <a:rPr lang="nl-NL" b="1" dirty="0"/>
              <a:t>Fysieke klachten van werkdruk</a:t>
            </a:r>
          </a:p>
          <a:p>
            <a:r>
              <a:rPr lang="nl-NL" dirty="0"/>
              <a:t>verhoogde bloeddruk;</a:t>
            </a:r>
          </a:p>
          <a:p>
            <a:r>
              <a:rPr lang="nl-NL" dirty="0"/>
              <a:t>hart-/vaatziekten;</a:t>
            </a:r>
          </a:p>
          <a:p>
            <a:r>
              <a:rPr lang="nl-NL" dirty="0"/>
              <a:t>hoofdpijn;</a:t>
            </a:r>
          </a:p>
          <a:p>
            <a:r>
              <a:rPr lang="nl-NL" dirty="0"/>
              <a:t>duizeligheid;</a:t>
            </a:r>
          </a:p>
          <a:p>
            <a:r>
              <a:rPr lang="nl-NL" dirty="0"/>
              <a:t>hyperventilatie; </a:t>
            </a:r>
          </a:p>
          <a:p>
            <a:r>
              <a:rPr lang="nl-NL" dirty="0"/>
              <a:t>klachten aan arm, nek, schouder (RSI);</a:t>
            </a:r>
          </a:p>
          <a:p>
            <a:r>
              <a:rPr lang="nl-NL" dirty="0"/>
              <a:t>verminderde weerstand. </a:t>
            </a:r>
          </a:p>
          <a:p>
            <a:endParaRPr lang="nl-NL" dirty="0"/>
          </a:p>
        </p:txBody>
      </p:sp>
      <p:sp>
        <p:nvSpPr>
          <p:cNvPr id="4" name="Tekstvak 3"/>
          <p:cNvSpPr txBox="1"/>
          <p:nvPr/>
        </p:nvSpPr>
        <p:spPr>
          <a:xfrm>
            <a:off x="6160168" y="2346158"/>
            <a:ext cx="5269832" cy="2862322"/>
          </a:xfrm>
          <a:prstGeom prst="rect">
            <a:avLst/>
          </a:prstGeom>
          <a:noFill/>
        </p:spPr>
        <p:txBody>
          <a:bodyPr wrap="square" rtlCol="0">
            <a:spAutoFit/>
          </a:bodyPr>
          <a:lstStyle/>
          <a:p>
            <a:r>
              <a:rPr lang="nl-NL" b="1" dirty="0" smtClean="0"/>
              <a:t>Psychische klachten van werkdruk</a:t>
            </a:r>
          </a:p>
          <a:p>
            <a:r>
              <a:rPr lang="nl-NL" dirty="0" smtClean="0"/>
              <a:t>vermoeidheid;</a:t>
            </a:r>
          </a:p>
          <a:p>
            <a:r>
              <a:rPr lang="nl-NL" dirty="0" smtClean="0"/>
              <a:t>slapeloosheid;</a:t>
            </a:r>
          </a:p>
          <a:p>
            <a:r>
              <a:rPr lang="nl-NL" dirty="0" smtClean="0"/>
              <a:t>somberheid / depressie;</a:t>
            </a:r>
          </a:p>
          <a:p>
            <a:r>
              <a:rPr lang="nl-NL" dirty="0" smtClean="0"/>
              <a:t>piekeren;</a:t>
            </a:r>
          </a:p>
          <a:p>
            <a:r>
              <a:rPr lang="nl-NL" dirty="0" smtClean="0"/>
              <a:t>overmatig alcohol-/medicijngebruik;</a:t>
            </a:r>
          </a:p>
          <a:p>
            <a:r>
              <a:rPr lang="nl-NL" dirty="0" smtClean="0"/>
              <a:t>vraatzucht;</a:t>
            </a:r>
          </a:p>
          <a:p>
            <a:r>
              <a:rPr lang="nl-NL" dirty="0" smtClean="0"/>
              <a:t>overspannen;</a:t>
            </a:r>
          </a:p>
          <a:p>
            <a:r>
              <a:rPr lang="nl-NL" dirty="0" smtClean="0"/>
              <a:t>burn-out;</a:t>
            </a:r>
          </a:p>
          <a:p>
            <a:r>
              <a:rPr lang="nl-NL" dirty="0" smtClean="0"/>
              <a:t>agressie.</a:t>
            </a:r>
            <a:endParaRPr lang="nl-NL" dirty="0"/>
          </a:p>
        </p:txBody>
      </p:sp>
    </p:spTree>
    <p:extLst>
      <p:ext uri="{BB962C8B-B14F-4D97-AF65-F5344CB8AC3E}">
        <p14:creationId xmlns:p14="http://schemas.microsoft.com/office/powerpoint/2010/main" val="12992588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werkdruk</a:t>
            </a:r>
            <a:endParaRPr lang="nl-NL" dirty="0"/>
          </a:p>
        </p:txBody>
      </p:sp>
      <p:sp>
        <p:nvSpPr>
          <p:cNvPr id="3" name="Tijdelijke aanduiding voor inhoud 2"/>
          <p:cNvSpPr>
            <a:spLocks noGrp="1"/>
          </p:cNvSpPr>
          <p:nvPr>
            <p:ph idx="1"/>
          </p:nvPr>
        </p:nvSpPr>
        <p:spPr/>
        <p:txBody>
          <a:bodyPr/>
          <a:lstStyle/>
          <a:p>
            <a:pPr marL="0" indent="0">
              <a:buNone/>
            </a:pPr>
            <a:r>
              <a:rPr lang="nl-NL" b="1" dirty="0"/>
              <a:t>Ook voor de organisatie heeft werkdruk grote gevolgen:</a:t>
            </a:r>
          </a:p>
          <a:p>
            <a:r>
              <a:rPr lang="nl-NL" dirty="0"/>
              <a:t>ziekteverzuim als gevolg van lichamelijke klachten. (Jaarlijks melden 150.000 tot 300.000 mensen zich ziek vanwege werkstress!); </a:t>
            </a:r>
          </a:p>
          <a:p>
            <a:r>
              <a:rPr lang="nl-NL" dirty="0"/>
              <a:t>werknemers hebben minder plezier in het werk; </a:t>
            </a:r>
          </a:p>
          <a:p>
            <a:r>
              <a:rPr lang="nl-NL" dirty="0"/>
              <a:t>werknemers kunnen zich slechter concentreren; </a:t>
            </a:r>
          </a:p>
          <a:p>
            <a:r>
              <a:rPr lang="nl-NL" dirty="0"/>
              <a:t>afname kwaliteit van het werk / productieverlies; en</a:t>
            </a:r>
          </a:p>
          <a:p>
            <a:r>
              <a:rPr lang="nl-NL" dirty="0"/>
              <a:t>kans op ongevallen op het werk.</a:t>
            </a:r>
          </a:p>
          <a:p>
            <a:endParaRPr lang="nl-NL" dirty="0"/>
          </a:p>
        </p:txBody>
      </p:sp>
    </p:spTree>
    <p:extLst>
      <p:ext uri="{BB962C8B-B14F-4D97-AF65-F5344CB8AC3E}">
        <p14:creationId xmlns:p14="http://schemas.microsoft.com/office/powerpoint/2010/main" val="28927623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werkdruk</a:t>
            </a:r>
            <a:endParaRPr lang="nl-NL" dirty="0"/>
          </a:p>
        </p:txBody>
      </p:sp>
      <p:sp>
        <p:nvSpPr>
          <p:cNvPr id="3" name="Tijdelijke aanduiding voor inhoud 2"/>
          <p:cNvSpPr>
            <a:spLocks noGrp="1"/>
          </p:cNvSpPr>
          <p:nvPr>
            <p:ph idx="1"/>
          </p:nvPr>
        </p:nvSpPr>
        <p:spPr/>
        <p:txBody>
          <a:bodyPr/>
          <a:lstStyle/>
          <a:p>
            <a:pPr marL="0" indent="0">
              <a:buNone/>
            </a:pPr>
            <a:r>
              <a:rPr lang="nl-NL" dirty="0"/>
              <a:t>Werkdruk valt in de Arbowet (hoofdstuk 1) onder psychosociale arbeidsbelasting. Werkgevers zijn verplicht om een beleid te voeren dat deze psychosociale arbeidsbelasting voorkomt of beperkt. </a:t>
            </a:r>
          </a:p>
          <a:p>
            <a:pPr marL="0" indent="0">
              <a:buNone/>
            </a:pPr>
            <a:r>
              <a:rPr lang="nl-NL" dirty="0"/>
              <a:t>In het Arbobesluit wordt deze eis in afdeling 4, artikel 2.15 nader uitgewerkt. Van werkgevers wordt verwacht dat zij een Risico-Inventarisatie en -Evaluatie opstellen met een Plan van Aanpak. De onderwerpen hierin dienen zij ook daadwerkelijk uit te voeren. Ook moeten werknemers worden voorgelicht over de risico’s van psychosociale arbeidsbelasting en de maatregelen die erop gericht zijn om deze te voorkomen of te beperken.</a:t>
            </a:r>
          </a:p>
          <a:p>
            <a:endParaRPr lang="nl-NL" dirty="0"/>
          </a:p>
        </p:txBody>
      </p:sp>
    </p:spTree>
    <p:extLst>
      <p:ext uri="{BB962C8B-B14F-4D97-AF65-F5344CB8AC3E}">
        <p14:creationId xmlns:p14="http://schemas.microsoft.com/office/powerpoint/2010/main" val="600574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Agressie en intimidatie</a:t>
            </a:r>
            <a:endParaRPr lang="nl-NL" dirty="0"/>
          </a:p>
        </p:txBody>
      </p:sp>
      <p:sp>
        <p:nvSpPr>
          <p:cNvPr id="3" name="Tijdelijke aanduiding voor inhoud 2"/>
          <p:cNvSpPr>
            <a:spLocks noGrp="1"/>
          </p:cNvSpPr>
          <p:nvPr>
            <p:ph idx="1"/>
          </p:nvPr>
        </p:nvSpPr>
        <p:spPr/>
        <p:txBody>
          <a:bodyPr/>
          <a:lstStyle/>
          <a:p>
            <a:pPr marL="0" indent="0">
              <a:buNone/>
            </a:pPr>
            <a:r>
              <a:rPr lang="nl-NL" dirty="0"/>
              <a:t>Van agressie en intimidatie is sprake wanneer een werknemer verbaal of fysiek wordt lastiggevallen, bedreigd of aangevallen. Dit kan veroorzaakt worden door mensen binnen de organisatie (collega’s, leidinggevenden), maar ook door buitenstaanders (klanten, patiënten). Voor beide situaties geldt dat de werkgever maatregelen moet treffen om ze te voorkomen.</a:t>
            </a:r>
          </a:p>
        </p:txBody>
      </p:sp>
    </p:spTree>
    <p:extLst>
      <p:ext uri="{BB962C8B-B14F-4D97-AF65-F5344CB8AC3E}">
        <p14:creationId xmlns:p14="http://schemas.microsoft.com/office/powerpoint/2010/main" val="2438994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Agressie en intimidatie</a:t>
            </a:r>
            <a:endParaRPr lang="nl-NL" dirty="0"/>
          </a:p>
        </p:txBody>
      </p:sp>
      <p:sp>
        <p:nvSpPr>
          <p:cNvPr id="3" name="Tijdelijke aanduiding voor inhoud 2"/>
          <p:cNvSpPr>
            <a:spLocks noGrp="1"/>
          </p:cNvSpPr>
          <p:nvPr>
            <p:ph idx="1"/>
          </p:nvPr>
        </p:nvSpPr>
        <p:spPr/>
        <p:txBody>
          <a:bodyPr/>
          <a:lstStyle/>
          <a:p>
            <a:pPr marL="0" indent="0">
              <a:buNone/>
            </a:pPr>
            <a:r>
              <a:rPr lang="nl-NL" b="1" dirty="0"/>
              <a:t>Vormen van agressie</a:t>
            </a:r>
          </a:p>
          <a:p>
            <a:pPr marL="0" indent="0">
              <a:buNone/>
            </a:pPr>
            <a:r>
              <a:rPr lang="nl-NL" dirty="0"/>
              <a:t>Agressie en geweld kunnen op verschillende manieren plaatsvinden:</a:t>
            </a:r>
          </a:p>
          <a:p>
            <a:r>
              <a:rPr lang="nl-NL" b="1" dirty="0"/>
              <a:t>Verbale agressie</a:t>
            </a:r>
            <a:r>
              <a:rPr lang="nl-NL" dirty="0"/>
              <a:t> – uitschelden, schreeuwen of zeer fel in discussie gaan. Ook discriminerende opmerkingen vallen hieronder. Verbale agressie kan zowel persoonlijk als telefonisch plaatsvinden.</a:t>
            </a:r>
          </a:p>
          <a:p>
            <a:r>
              <a:rPr lang="nl-NL" b="1" dirty="0"/>
              <a:t>Fysieke agressie</a:t>
            </a:r>
            <a:r>
              <a:rPr lang="nl-NL" dirty="0"/>
              <a:t> – schoppen, duwen, slaan, spugen, vernielen of beroven. Bij gewelddadige overvallen kan fysieke agressie zelfs nog extremere vormen aannemen.</a:t>
            </a:r>
          </a:p>
          <a:p>
            <a:r>
              <a:rPr lang="nl-NL" b="1" dirty="0"/>
              <a:t>Psychische agressie</a:t>
            </a:r>
            <a:r>
              <a:rPr lang="nl-NL" dirty="0"/>
              <a:t> – iemand verbaal of schriftelijk bedreigen, chanteren of vernederen. Dit wordt gedefinieerd als interne agressie.</a:t>
            </a:r>
          </a:p>
          <a:p>
            <a:endParaRPr lang="nl-NL" dirty="0"/>
          </a:p>
        </p:txBody>
      </p:sp>
    </p:spTree>
    <p:extLst>
      <p:ext uri="{BB962C8B-B14F-4D97-AF65-F5344CB8AC3E}">
        <p14:creationId xmlns:p14="http://schemas.microsoft.com/office/powerpoint/2010/main" val="1521135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Agressie en intimidatie</a:t>
            </a:r>
            <a:endParaRPr lang="nl-NL" dirty="0"/>
          </a:p>
        </p:txBody>
      </p:sp>
      <p:sp>
        <p:nvSpPr>
          <p:cNvPr id="3" name="Tijdelijke aanduiding voor inhoud 2"/>
          <p:cNvSpPr>
            <a:spLocks noGrp="1"/>
          </p:cNvSpPr>
          <p:nvPr>
            <p:ph idx="1"/>
          </p:nvPr>
        </p:nvSpPr>
        <p:spPr/>
        <p:txBody>
          <a:bodyPr/>
          <a:lstStyle/>
          <a:p>
            <a:pPr marL="0" indent="0">
              <a:buNone/>
            </a:pPr>
            <a:r>
              <a:rPr lang="nl-NL" b="1" dirty="0"/>
              <a:t>Interne en externe agressie</a:t>
            </a:r>
          </a:p>
          <a:p>
            <a:pPr marL="0" indent="0">
              <a:buNone/>
            </a:pPr>
            <a:r>
              <a:rPr lang="nl-NL" dirty="0"/>
              <a:t>Agressie op het werk kan intern en extern plaatsvinden. Interne agressie is afkomstig van collega’s, leidinggevenden en bestuurders en wordt ook wel gedefinieerd als pesten. Externe agressie wordt gepleegd door bijvoorbeeld klanten, patiënten of leerlingen. Externe agressie komt het meest voor in de gezondheidszorg. Maar ook andere publieke en dienstverlenende functies hebben hier regelmatig mee te maken zoals ambulancepersoneel, politie, horeca, openbaar bestuur, onderwijs, detailhandel en de vervoerssector. Hoewel externe agressie vaker voorkomt, heeft interne agressie meestal een grotere impact. Dat is met name het geval wanneer de leidinggevende zich misdraagt.</a:t>
            </a:r>
          </a:p>
          <a:p>
            <a:endParaRPr lang="nl-NL" dirty="0"/>
          </a:p>
        </p:txBody>
      </p:sp>
    </p:spTree>
    <p:extLst>
      <p:ext uri="{BB962C8B-B14F-4D97-AF65-F5344CB8AC3E}">
        <p14:creationId xmlns:p14="http://schemas.microsoft.com/office/powerpoint/2010/main" val="3560151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Agressie en intimidatie</a:t>
            </a:r>
            <a:endParaRPr lang="nl-NL" dirty="0"/>
          </a:p>
        </p:txBody>
      </p:sp>
      <p:sp>
        <p:nvSpPr>
          <p:cNvPr id="3" name="Tijdelijke aanduiding voor inhoud 2"/>
          <p:cNvSpPr>
            <a:spLocks noGrp="1"/>
          </p:cNvSpPr>
          <p:nvPr>
            <p:ph idx="1"/>
          </p:nvPr>
        </p:nvSpPr>
        <p:spPr/>
        <p:txBody>
          <a:bodyPr/>
          <a:lstStyle/>
          <a:p>
            <a:pPr marL="0" indent="0">
              <a:buNone/>
            </a:pPr>
            <a:r>
              <a:rPr lang="nl-NL" b="1" dirty="0"/>
              <a:t>Gezondheidsklachten door agressie</a:t>
            </a:r>
          </a:p>
          <a:p>
            <a:pPr marL="0" indent="0">
              <a:buNone/>
            </a:pPr>
            <a:r>
              <a:rPr lang="nl-NL" dirty="0"/>
              <a:t>Verbale agressie op het werk komt vaker voor dan fysieke agressie, maar is niet minder schadelijk. Naast de daadwerkelijke pijn in het geval van fysiek geweld, kunnen verbale en fysieke agressie op het werk ook leiden tot psychische pijn en andere gezondheidsklachten zoals:</a:t>
            </a:r>
          </a:p>
          <a:p>
            <a:r>
              <a:rPr lang="nl-NL" dirty="0"/>
              <a:t>angstgevoelens;</a:t>
            </a:r>
          </a:p>
          <a:p>
            <a:r>
              <a:rPr lang="nl-NL" dirty="0"/>
              <a:t>slaapstoornissen;</a:t>
            </a:r>
          </a:p>
          <a:p>
            <a:r>
              <a:rPr lang="nl-NL" dirty="0"/>
              <a:t>maagpijn; en</a:t>
            </a:r>
          </a:p>
          <a:p>
            <a:r>
              <a:rPr lang="nl-NL" dirty="0"/>
              <a:t>psychosomatische klachten.</a:t>
            </a:r>
          </a:p>
          <a:p>
            <a:endParaRPr lang="nl-NL" dirty="0"/>
          </a:p>
        </p:txBody>
      </p:sp>
    </p:spTree>
    <p:extLst>
      <p:ext uri="{BB962C8B-B14F-4D97-AF65-F5344CB8AC3E}">
        <p14:creationId xmlns:p14="http://schemas.microsoft.com/office/powerpoint/2010/main" val="961140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Agressie en intimidatie</a:t>
            </a:r>
            <a:endParaRPr lang="nl-NL"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b="1" dirty="0"/>
              <a:t>Wetgeving over agressie en intimidatie</a:t>
            </a:r>
          </a:p>
          <a:p>
            <a:pPr marL="0" indent="0">
              <a:buNone/>
            </a:pPr>
            <a:r>
              <a:rPr lang="nl-NL" dirty="0"/>
              <a:t>Agressie en intimidatie zijn in de Arbowet (zie Arbowet- en -regelgeving) opgenomen bij de ‘psychosociale arbeidsbelasting’. Werkgevers zijn op grond van deze wet verplicht om een beleid te voeren dat erop gericht is om deze vorm van arbeidsbelasting te voorkomen of te beperken. Het Arbobesluit werkt deze verplichting in afdeling 4, artikel 2.15 verder uit en verplicht werkgevers om de risico’s in kaart te brengen in een Risico-inventarisatie en -evaluatie. </a:t>
            </a:r>
          </a:p>
          <a:p>
            <a:pPr marL="0" indent="0">
              <a:buNone/>
            </a:pPr>
            <a:r>
              <a:rPr lang="nl-NL" dirty="0"/>
              <a:t>Daarnaast moeten in het Plan van Aanpak maatregelen worden opgenomen ter voorkoming van agressie en intimidatie. Deze maatregelen moeten voorzien zijn van een tijdstip waarop ze zijn genomen en van de naam van een verantwoordelijk gestelde functionaris. Eén van de maatregelen kan bestaan uit het informeren van de werknemers over de gevaren. Ook kunnen de maatregelen worden genoemd die het bedrijf heeft getroffen of nog kan treffen.</a:t>
            </a:r>
          </a:p>
          <a:p>
            <a:endParaRPr lang="nl-NL" dirty="0"/>
          </a:p>
        </p:txBody>
      </p:sp>
    </p:spTree>
    <p:extLst>
      <p:ext uri="{BB962C8B-B14F-4D97-AF65-F5344CB8AC3E}">
        <p14:creationId xmlns:p14="http://schemas.microsoft.com/office/powerpoint/2010/main" val="3590850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Agressie voorkomen</a:t>
            </a:r>
            <a:endParaRPr lang="nl-NL" dirty="0"/>
          </a:p>
        </p:txBody>
      </p:sp>
      <p:sp>
        <p:nvSpPr>
          <p:cNvPr id="3" name="Tijdelijke aanduiding voor inhoud 2"/>
          <p:cNvSpPr>
            <a:spLocks noGrp="1"/>
          </p:cNvSpPr>
          <p:nvPr>
            <p:ph idx="1"/>
          </p:nvPr>
        </p:nvSpPr>
        <p:spPr/>
        <p:txBody>
          <a:bodyPr/>
          <a:lstStyle/>
          <a:p>
            <a:pPr marL="0" indent="0">
              <a:buNone/>
            </a:pPr>
            <a:r>
              <a:rPr lang="nl-NL" dirty="0"/>
              <a:t>Werkgevers zijn verplicht om hun personeel te beschermen tegen agressie op het werk. Zowel tegen agressie door eigen personeel (interne agressie) als door klanten (externe agressie).</a:t>
            </a:r>
          </a:p>
        </p:txBody>
      </p:sp>
    </p:spTree>
    <p:extLst>
      <p:ext uri="{BB962C8B-B14F-4D97-AF65-F5344CB8AC3E}">
        <p14:creationId xmlns:p14="http://schemas.microsoft.com/office/powerpoint/2010/main" val="243921814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84</TotalTime>
  <Words>3219</Words>
  <Application>Microsoft Office PowerPoint</Application>
  <PresentationFormat>Breedbeeld</PresentationFormat>
  <Paragraphs>279</Paragraphs>
  <Slides>39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39</vt:i4>
      </vt:variant>
    </vt:vector>
  </HeadingPairs>
  <TitlesOfParts>
    <vt:vector size="43" baseType="lpstr">
      <vt:lpstr>Arial</vt:lpstr>
      <vt:lpstr>Gill Sans MT</vt:lpstr>
      <vt:lpstr>Impact</vt:lpstr>
      <vt:lpstr>Badge</vt:lpstr>
      <vt:lpstr>Arbo en ziekteverzuim</vt:lpstr>
      <vt:lpstr>Psychosociale arbeidsomstandigheden</vt:lpstr>
      <vt:lpstr>Psychosociale arbeidsomstandigheden</vt:lpstr>
      <vt:lpstr>Agressie en intimidatie</vt:lpstr>
      <vt:lpstr>Agressie en intimidatie</vt:lpstr>
      <vt:lpstr>Agressie en intimidatie</vt:lpstr>
      <vt:lpstr>Agressie en intimidatie</vt:lpstr>
      <vt:lpstr>Agressie en intimidatie</vt:lpstr>
      <vt:lpstr>Agressie voorkomen</vt:lpstr>
      <vt:lpstr>Agressie voorkomen</vt:lpstr>
      <vt:lpstr>Agressie voorkomen</vt:lpstr>
      <vt:lpstr>Agressie voorkomen</vt:lpstr>
      <vt:lpstr>Beroepsgebonden depressie</vt:lpstr>
      <vt:lpstr>Beroepsgebonden depressie</vt:lpstr>
      <vt:lpstr>discriminatie</vt:lpstr>
      <vt:lpstr>discriminatie</vt:lpstr>
      <vt:lpstr>discriminatie</vt:lpstr>
      <vt:lpstr>discriminatie</vt:lpstr>
      <vt:lpstr>discriminatie</vt:lpstr>
      <vt:lpstr>Overspannenheid en burnout</vt:lpstr>
      <vt:lpstr>Overspannenheid en burnout</vt:lpstr>
      <vt:lpstr>Pesten op het werk</vt:lpstr>
      <vt:lpstr>Pesten op het werk</vt:lpstr>
      <vt:lpstr>Pesten op het werk</vt:lpstr>
      <vt:lpstr>Pesten op het werk</vt:lpstr>
      <vt:lpstr>Pesten op het werk</vt:lpstr>
      <vt:lpstr>Pesten op het werk</vt:lpstr>
      <vt:lpstr>Posttraumatische stress-stoornis</vt:lpstr>
      <vt:lpstr>Posttraumatische stress-stoornis</vt:lpstr>
      <vt:lpstr>Seksuele intimidatie</vt:lpstr>
      <vt:lpstr>Seksuele intimidatie</vt:lpstr>
      <vt:lpstr>Seksuele intimidatie</vt:lpstr>
      <vt:lpstr>Seksuele intimidatie</vt:lpstr>
      <vt:lpstr>Seksuele intimidatie</vt:lpstr>
      <vt:lpstr>werkdruk</vt:lpstr>
      <vt:lpstr>werkdruk</vt:lpstr>
      <vt:lpstr>werkdruk</vt:lpstr>
      <vt:lpstr>werkdruk</vt:lpstr>
      <vt:lpstr>werkdruk</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Arbo en ziekteverzuim</dc:title>
  <dc:creator>Merel Verhofstadt</dc:creator>
  <cp:lastModifiedBy>Merel Verhofstadt</cp:lastModifiedBy>
  <cp:revision>4</cp:revision>
  <dcterms:created xsi:type="dcterms:W3CDTF">2018-06-06T10:13:03Z</dcterms:created>
  <dcterms:modified xsi:type="dcterms:W3CDTF">2018-06-06T11:37:19Z</dcterms:modified>
</cp:coreProperties>
</file>